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x="18288000" cy="10287000"/>
  <p:notesSz cx="6858000" cy="9144000"/>
  <p:embeddedFontLst>
    <p:embeddedFont>
      <p:font typeface="League Gothic" charset="1" panose="00000500000000000000"/>
      <p:regular r:id="rId20"/>
    </p:embeddedFont>
    <p:embeddedFont>
      <p:font typeface="Montserrat" charset="1" panose="00000500000000000000"/>
      <p:regular r:id="rId21"/>
    </p:embeddedFont>
    <p:embeddedFont>
      <p:font typeface="Cooper Hewitt" charset="1" panose="00000000000000000000"/>
      <p:regular r:id="rId22"/>
    </p:embeddedFont>
    <p:embeddedFont>
      <p:font typeface="Cooper Hewitt Bold" charset="1" panose="0000000000000000000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jpeg" Type="http://schemas.openxmlformats.org/officeDocument/2006/relationships/image"/><Relationship Id="rId3" Target="../media/image24.png" Type="http://schemas.openxmlformats.org/officeDocument/2006/relationships/image"/><Relationship Id="rId4" Target="../media/image25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Relationship Id="rId3" Target="../media/image27.svg" Type="http://schemas.openxmlformats.org/officeDocument/2006/relationships/image"/><Relationship Id="rId4" Target="../media/image28.png" Type="http://schemas.openxmlformats.org/officeDocument/2006/relationships/image"/><Relationship Id="rId5" Target="../media/image29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Relationship Id="rId3" Target="../media/image31.png" Type="http://schemas.openxmlformats.org/officeDocument/2006/relationships/image"/><Relationship Id="rId4" Target="../media/image32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Relationship Id="rId3" Target="../media/image34.svg" Type="http://schemas.openxmlformats.org/officeDocument/2006/relationships/image"/><Relationship Id="rId4" Target="../media/image35.jpeg" Type="http://schemas.openxmlformats.org/officeDocument/2006/relationships/image"/><Relationship Id="rId5" Target="../media/image36.jpeg" Type="http://schemas.openxmlformats.org/officeDocument/2006/relationships/image"/><Relationship Id="rId6" Target="../media/image37.png" Type="http://schemas.openxmlformats.org/officeDocument/2006/relationships/image"/><Relationship Id="rId7" Target="../media/image38.svg" Type="http://schemas.openxmlformats.org/officeDocument/2006/relationships/image"/><Relationship Id="rId8" Target="../media/image39.jpe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0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6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9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14.png" Type="http://schemas.openxmlformats.org/officeDocument/2006/relationships/image"/><Relationship Id="rId5" Target="../media/image15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jpeg" Type="http://schemas.openxmlformats.org/officeDocument/2006/relationships/image"/><Relationship Id="rId3" Target="../media/image18.png" Type="http://schemas.openxmlformats.org/officeDocument/2006/relationships/image"/><Relationship Id="rId4" Target="../media/image19.png" Type="http://schemas.openxmlformats.org/officeDocument/2006/relationships/image"/><Relationship Id="rId5" Target="../media/image20.png" Type="http://schemas.openxmlformats.org/officeDocument/2006/relationships/image"/><Relationship Id="rId6" Target="../media/image21.png" Type="http://schemas.openxmlformats.org/officeDocument/2006/relationships/image"/><Relationship Id="rId7" Target="../media/image22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-30798"/>
            <a:ext cx="18288000" cy="10317798"/>
            <a:chOff x="0" y="0"/>
            <a:chExt cx="4816593" cy="271744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2717445"/>
            </a:xfrm>
            <a:custGeom>
              <a:avLst/>
              <a:gdLst/>
              <a:ahLst/>
              <a:cxnLst/>
              <a:rect r="r" b="b" t="t" l="l"/>
              <a:pathLst>
                <a:path h="2717445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17445"/>
                  </a:lnTo>
                  <a:lnTo>
                    <a:pt x="0" y="2717445"/>
                  </a:lnTo>
                  <a:close/>
                </a:path>
              </a:pathLst>
            </a:custGeom>
            <a:solidFill>
              <a:srgbClr val="FFD230">
                <a:alpha val="81961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04775"/>
              <a:ext cx="4816593" cy="28222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-130816" y="6232737"/>
            <a:ext cx="18549631" cy="5092972"/>
          </a:xfrm>
          <a:custGeom>
            <a:avLst/>
            <a:gdLst/>
            <a:ahLst/>
            <a:cxnLst/>
            <a:rect r="r" b="b" t="t" l="l"/>
            <a:pathLst>
              <a:path h="5092972" w="18549631">
                <a:moveTo>
                  <a:pt x="0" y="0"/>
                </a:moveTo>
                <a:lnTo>
                  <a:pt x="18549632" y="0"/>
                </a:lnTo>
                <a:lnTo>
                  <a:pt x="18549632" y="5092972"/>
                </a:lnTo>
                <a:lnTo>
                  <a:pt x="0" y="509297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143157" y="2960511"/>
            <a:ext cx="16001686" cy="1777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960"/>
              </a:lnSpc>
            </a:pPr>
            <a:r>
              <a:rPr lang="en-US" sz="14400">
                <a:solidFill>
                  <a:srgbClr val="000000"/>
                </a:solidFill>
                <a:latin typeface="League Gothic"/>
                <a:ea typeface="League Gothic"/>
                <a:cs typeface="League Gothic"/>
                <a:sym typeface="League Gothic"/>
              </a:rPr>
              <a:t>NEW YORK TAXI OPERATION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768600" y="1373130"/>
            <a:ext cx="12750800" cy="638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4200" spc="336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PRESENTATION</a:t>
            </a:r>
            <a:r>
              <a:rPr lang="en-US" sz="4200" spc="336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556999" y="5424351"/>
            <a:ext cx="13174003" cy="471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800" spc="148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Long Pham - Data Analytics Initial Report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8225922" cy="10287000"/>
          </a:xfrm>
          <a:custGeom>
            <a:avLst/>
            <a:gdLst/>
            <a:ahLst/>
            <a:cxnLst/>
            <a:rect r="r" b="b" t="t" l="l"/>
            <a:pathLst>
              <a:path h="10287000" w="8225922">
                <a:moveTo>
                  <a:pt x="0" y="0"/>
                </a:moveTo>
                <a:lnTo>
                  <a:pt x="8225922" y="0"/>
                </a:lnTo>
                <a:lnTo>
                  <a:pt x="8225922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973" r="0" b="-9973"/>
            </a:stretch>
          </a:blipFill>
        </p:spPr>
      </p:sp>
      <p:sp>
        <p:nvSpPr>
          <p:cNvPr name="AutoShape 3" id="3"/>
          <p:cNvSpPr/>
          <p:nvPr/>
        </p:nvSpPr>
        <p:spPr>
          <a:xfrm rot="-5400000">
            <a:off x="-1373170" y="3351060"/>
            <a:ext cx="18748048" cy="450137"/>
          </a:xfrm>
          <a:prstGeom prst="rect">
            <a:avLst/>
          </a:prstGeom>
          <a:solidFill>
            <a:srgbClr val="FFD230"/>
          </a:solidFill>
        </p:spPr>
      </p:sp>
      <p:sp>
        <p:nvSpPr>
          <p:cNvPr name="AutoShape 4" id="4"/>
          <p:cNvSpPr/>
          <p:nvPr/>
        </p:nvSpPr>
        <p:spPr>
          <a:xfrm rot="0">
            <a:off x="9144000" y="2785361"/>
            <a:ext cx="1343248" cy="115812"/>
          </a:xfrm>
          <a:prstGeom prst="rect">
            <a:avLst/>
          </a:prstGeom>
          <a:solidFill>
            <a:srgbClr val="FFD230"/>
          </a:solidFill>
        </p:spPr>
      </p:sp>
      <p:sp>
        <p:nvSpPr>
          <p:cNvPr name="Freeform 5" id="5"/>
          <p:cNvSpPr/>
          <p:nvPr/>
        </p:nvSpPr>
        <p:spPr>
          <a:xfrm flipH="false" flipV="false" rot="0">
            <a:off x="11872045" y="6747980"/>
            <a:ext cx="3105624" cy="3105624"/>
          </a:xfrm>
          <a:custGeom>
            <a:avLst/>
            <a:gdLst/>
            <a:ahLst/>
            <a:cxnLst/>
            <a:rect r="r" b="b" t="t" l="l"/>
            <a:pathLst>
              <a:path h="3105624" w="3105624">
                <a:moveTo>
                  <a:pt x="0" y="0"/>
                </a:moveTo>
                <a:lnTo>
                  <a:pt x="3105625" y="0"/>
                </a:lnTo>
                <a:lnTo>
                  <a:pt x="3105625" y="3105625"/>
                </a:lnTo>
                <a:lnTo>
                  <a:pt x="0" y="310562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9144000" y="1076325"/>
            <a:ext cx="7835330" cy="919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40"/>
              </a:lnSpc>
            </a:pPr>
            <a:r>
              <a:rPr lang="en-US" sz="6400" spc="192">
                <a:solidFill>
                  <a:srgbClr val="000000"/>
                </a:solidFill>
                <a:latin typeface="League Gothic"/>
                <a:ea typeface="League Gothic"/>
                <a:cs typeface="League Gothic"/>
                <a:sym typeface="League Gothic"/>
              </a:rPr>
              <a:t>6. MACHINE LEARNING MODEL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144000" y="2105468"/>
            <a:ext cx="7835330" cy="455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Cooper Hewitt"/>
                <a:ea typeface="Cooper Hewitt"/>
                <a:cs typeface="Cooper Hewitt"/>
                <a:sym typeface="Cooper Hewitt"/>
              </a:rPr>
              <a:t>To predict if a trip will receive over 20% tips or not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144000" y="3577448"/>
            <a:ext cx="7167972" cy="455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0"/>
              </a:lnSpc>
            </a:pPr>
            <a:r>
              <a:rPr lang="en-US" b="true" sz="2300">
                <a:solidFill>
                  <a:srgbClr val="000000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Random Forrest Model </a:t>
            </a:r>
            <a:r>
              <a:rPr lang="en-US" sz="2300">
                <a:solidFill>
                  <a:srgbClr val="000000"/>
                </a:solidFill>
                <a:latin typeface="Cooper Hewitt"/>
                <a:ea typeface="Cooper Hewitt"/>
                <a:cs typeface="Cooper Hewitt"/>
                <a:sym typeface="Cooper Hewitt"/>
              </a:rPr>
              <a:t>was trained and used, because: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144000" y="4202901"/>
            <a:ext cx="9144000" cy="2135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801" indent="-215900" lvl="1">
              <a:lnSpc>
                <a:spcPts val="4260"/>
              </a:lnSpc>
              <a:buFont typeface="Arial"/>
              <a:buChar char="•"/>
            </a:pPr>
            <a:r>
              <a:rPr lang="en-US" sz="2000" spc="60">
                <a:solidFill>
                  <a:srgbClr val="000000"/>
                </a:solidFill>
                <a:latin typeface="Cooper Hewitt"/>
                <a:ea typeface="Cooper Hewitt"/>
                <a:cs typeface="Cooper Hewitt"/>
                <a:sym typeface="Cooper Hewitt"/>
              </a:rPr>
              <a:t>Fast and efficient</a:t>
            </a:r>
          </a:p>
          <a:p>
            <a:pPr algn="l" marL="431801" indent="-215900" lvl="1">
              <a:lnSpc>
                <a:spcPts val="4260"/>
              </a:lnSpc>
              <a:buFont typeface="Arial"/>
              <a:buChar char="•"/>
            </a:pPr>
            <a:r>
              <a:rPr lang="en-US" sz="2000" spc="60">
                <a:solidFill>
                  <a:srgbClr val="000000"/>
                </a:solidFill>
                <a:latin typeface="Cooper Hewitt"/>
                <a:ea typeface="Cooper Hewitt"/>
                <a:cs typeface="Cooper Hewitt"/>
                <a:sym typeface="Cooper Hewitt"/>
              </a:rPr>
              <a:t>It avoids Bias and reduces Biases and Errors</a:t>
            </a:r>
          </a:p>
          <a:p>
            <a:pPr algn="l" marL="431801" indent="-215900" lvl="1">
              <a:lnSpc>
                <a:spcPts val="4260"/>
              </a:lnSpc>
              <a:buFont typeface="Arial"/>
              <a:buChar char="•"/>
            </a:pPr>
            <a:r>
              <a:rPr lang="en-US" sz="2000" spc="60">
                <a:solidFill>
                  <a:srgbClr val="000000"/>
                </a:solidFill>
                <a:latin typeface="Cooper Hewitt"/>
                <a:ea typeface="Cooper Hewitt"/>
                <a:cs typeface="Cooper Hewitt"/>
                <a:sym typeface="Cooper Hewitt"/>
              </a:rPr>
              <a:t>Highly stable and can work with different types of data, especially good with classification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3590699"/>
            <a:ext cx="620610" cy="1596425"/>
          </a:xfrm>
          <a:custGeom>
            <a:avLst/>
            <a:gdLst/>
            <a:ahLst/>
            <a:cxnLst/>
            <a:rect r="r" b="b" t="t" l="l"/>
            <a:pathLst>
              <a:path h="1596425" w="620610">
                <a:moveTo>
                  <a:pt x="0" y="0"/>
                </a:moveTo>
                <a:lnTo>
                  <a:pt x="620610" y="0"/>
                </a:lnTo>
                <a:lnTo>
                  <a:pt x="620610" y="1596425"/>
                </a:lnTo>
                <a:lnTo>
                  <a:pt x="0" y="15964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rot="0">
            <a:off x="1028700" y="2286818"/>
            <a:ext cx="1343248" cy="115812"/>
          </a:xfrm>
          <a:prstGeom prst="rect">
            <a:avLst/>
          </a:prstGeom>
          <a:solidFill>
            <a:srgbClr val="FFD230"/>
          </a:solid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6875904"/>
            <a:ext cx="620610" cy="1596425"/>
          </a:xfrm>
          <a:custGeom>
            <a:avLst/>
            <a:gdLst/>
            <a:ahLst/>
            <a:cxnLst/>
            <a:rect r="r" b="b" t="t" l="l"/>
            <a:pathLst>
              <a:path h="1596425" w="620610">
                <a:moveTo>
                  <a:pt x="0" y="0"/>
                </a:moveTo>
                <a:lnTo>
                  <a:pt x="620610" y="0"/>
                </a:lnTo>
                <a:lnTo>
                  <a:pt x="620610" y="1596425"/>
                </a:lnTo>
                <a:lnTo>
                  <a:pt x="0" y="15964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5" id="5"/>
          <p:cNvSpPr/>
          <p:nvPr/>
        </p:nvSpPr>
        <p:spPr>
          <a:xfrm rot="586847">
            <a:off x="12336509" y="-614342"/>
            <a:ext cx="7518805" cy="13563328"/>
          </a:xfrm>
          <a:prstGeom prst="rect">
            <a:avLst/>
          </a:prstGeom>
          <a:solidFill>
            <a:srgbClr val="FFD230"/>
          </a:solidFill>
        </p:spPr>
      </p:sp>
      <p:sp>
        <p:nvSpPr>
          <p:cNvPr name="Freeform 6" id="6"/>
          <p:cNvSpPr/>
          <p:nvPr/>
        </p:nvSpPr>
        <p:spPr>
          <a:xfrm flipH="false" flipV="false" rot="0">
            <a:off x="10928286" y="315820"/>
            <a:ext cx="3185906" cy="10402958"/>
          </a:xfrm>
          <a:custGeom>
            <a:avLst/>
            <a:gdLst/>
            <a:ahLst/>
            <a:cxnLst/>
            <a:rect r="r" b="b" t="t" l="l"/>
            <a:pathLst>
              <a:path h="10402958" w="3185906">
                <a:moveTo>
                  <a:pt x="0" y="0"/>
                </a:moveTo>
                <a:lnTo>
                  <a:pt x="3185906" y="0"/>
                </a:lnTo>
                <a:lnTo>
                  <a:pt x="3185906" y="10402958"/>
                </a:lnTo>
                <a:lnTo>
                  <a:pt x="0" y="1040295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1076325"/>
            <a:ext cx="10488485" cy="919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40"/>
              </a:lnSpc>
            </a:pPr>
            <a:r>
              <a:rPr lang="en-US" sz="6400" spc="192">
                <a:solidFill>
                  <a:srgbClr val="000000"/>
                </a:solidFill>
                <a:latin typeface="League Gothic"/>
                <a:ea typeface="League Gothic"/>
                <a:cs typeface="League Gothic"/>
                <a:sym typeface="League Gothic"/>
              </a:rPr>
              <a:t>6. MACHINE LEARNING MODEL (CONTINUED)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355277" y="3503722"/>
            <a:ext cx="7835330" cy="1656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0"/>
              </a:lnSpc>
            </a:pPr>
            <a:r>
              <a:rPr lang="en-US" sz="2300" b="true">
                <a:solidFill>
                  <a:srgbClr val="000000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Overall Analysis:</a:t>
            </a:r>
          </a:p>
          <a:p>
            <a:pPr algn="l" marL="496571" indent="-248285" lvl="1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000000"/>
                </a:solidFill>
                <a:latin typeface="Cooper Hewitt"/>
                <a:ea typeface="Cooper Hewitt"/>
                <a:cs typeface="Cooper Hewitt"/>
                <a:sym typeface="Cooper Hewitt"/>
              </a:rPr>
              <a:t>Model has a high accuracy of 81% overall.</a:t>
            </a:r>
          </a:p>
          <a:p>
            <a:pPr algn="l" marL="496571" indent="-248285" lvl="1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000000"/>
                </a:solidFill>
                <a:latin typeface="Cooper Hewitt"/>
                <a:ea typeface="Cooper Hewitt"/>
                <a:cs typeface="Cooper Hewitt"/>
                <a:sym typeface="Cooper Hewitt"/>
              </a:rPr>
              <a:t>Performs very well in identifying cases of tips &gt; 20%.</a:t>
            </a:r>
          </a:p>
          <a:p>
            <a:pPr algn="l" marL="496571" indent="-248285" lvl="1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000000"/>
                </a:solidFill>
                <a:latin typeface="Cooper Hewitt"/>
                <a:ea typeface="Cooper Hewitt"/>
                <a:cs typeface="Cooper Hewitt"/>
                <a:sym typeface="Cooper Hewitt"/>
              </a:rPr>
              <a:t>Have misses some cases where tip is low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369057" y="6388877"/>
            <a:ext cx="7835330" cy="2456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0"/>
              </a:lnSpc>
            </a:pPr>
            <a:r>
              <a:rPr lang="en-US" sz="2300" b="true">
                <a:solidFill>
                  <a:srgbClr val="000000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Top Features importance:</a:t>
            </a:r>
          </a:p>
          <a:p>
            <a:pPr algn="l" marL="496571" indent="-248285" lvl="1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000000"/>
                </a:solidFill>
                <a:latin typeface="Cooper Hewitt"/>
                <a:ea typeface="Cooper Hewitt"/>
                <a:cs typeface="Cooper Hewitt"/>
                <a:sym typeface="Cooper Hewitt"/>
              </a:rPr>
              <a:t>Payment Type: 45.4%</a:t>
            </a:r>
          </a:p>
          <a:p>
            <a:pPr algn="l" marL="496571" indent="-248285" lvl="1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000000"/>
                </a:solidFill>
                <a:latin typeface="Cooper Hewitt"/>
                <a:ea typeface="Cooper Hewitt"/>
                <a:cs typeface="Cooper Hewitt"/>
                <a:sym typeface="Cooper Hewitt"/>
              </a:rPr>
              <a:t>Dropoff_latitude: 6.38%</a:t>
            </a:r>
          </a:p>
          <a:p>
            <a:pPr algn="l" marL="496571" indent="-248285" lvl="1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000000"/>
                </a:solidFill>
                <a:latin typeface="Cooper Hewitt"/>
                <a:ea typeface="Cooper Hewitt"/>
                <a:cs typeface="Cooper Hewitt"/>
                <a:sym typeface="Cooper Hewitt"/>
              </a:rPr>
              <a:t>Pickup_longitude: 6.37%</a:t>
            </a:r>
          </a:p>
          <a:p>
            <a:pPr algn="l" marL="496571" indent="-248285" lvl="1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000000"/>
                </a:solidFill>
                <a:latin typeface="Cooper Hewitt"/>
                <a:ea typeface="Cooper Hewitt"/>
                <a:cs typeface="Cooper Hewitt"/>
                <a:sym typeface="Cooper Hewitt"/>
              </a:rPr>
              <a:t>Dropoff_longitude: 6.31%</a:t>
            </a:r>
          </a:p>
          <a:p>
            <a:pPr algn="l" marL="496571" indent="-248285" lvl="1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000000"/>
                </a:solidFill>
                <a:latin typeface="Cooper Hewitt"/>
                <a:ea typeface="Cooper Hewitt"/>
                <a:cs typeface="Cooper Hewitt"/>
                <a:sym typeface="Cooper Hewitt"/>
              </a:rPr>
              <a:t>Pickup_minutes (At what time of the day): 6.15%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028700" y="2840236"/>
            <a:ext cx="1343248" cy="115812"/>
          </a:xfrm>
          <a:prstGeom prst="rect">
            <a:avLst/>
          </a:prstGeom>
          <a:solidFill>
            <a:srgbClr val="000000"/>
          </a:solidFill>
        </p:spPr>
      </p:sp>
      <p:sp>
        <p:nvSpPr>
          <p:cNvPr name="AutoShape 3" id="3"/>
          <p:cNvSpPr/>
          <p:nvPr/>
        </p:nvSpPr>
        <p:spPr>
          <a:xfrm rot="0">
            <a:off x="0" y="9567020"/>
            <a:ext cx="18288000" cy="6755199"/>
          </a:xfrm>
          <a:prstGeom prst="rect">
            <a:avLst/>
          </a:prstGeom>
          <a:solidFill>
            <a:srgbClr val="FFD230"/>
          </a:solidFill>
        </p:spPr>
      </p:sp>
      <p:sp>
        <p:nvSpPr>
          <p:cNvPr name="Freeform 4" id="4"/>
          <p:cNvSpPr/>
          <p:nvPr/>
        </p:nvSpPr>
        <p:spPr>
          <a:xfrm flipH="false" flipV="false" rot="0">
            <a:off x="10200355" y="1772410"/>
            <a:ext cx="9743262" cy="7794610"/>
          </a:xfrm>
          <a:custGeom>
            <a:avLst/>
            <a:gdLst/>
            <a:ahLst/>
            <a:cxnLst/>
            <a:rect r="r" b="b" t="t" l="l"/>
            <a:pathLst>
              <a:path h="7794610" w="9743262">
                <a:moveTo>
                  <a:pt x="0" y="0"/>
                </a:moveTo>
                <a:lnTo>
                  <a:pt x="9743262" y="0"/>
                </a:lnTo>
                <a:lnTo>
                  <a:pt x="9743262" y="7794610"/>
                </a:lnTo>
                <a:lnTo>
                  <a:pt x="0" y="77946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79708" y="7194288"/>
            <a:ext cx="3030858" cy="3092712"/>
          </a:xfrm>
          <a:custGeom>
            <a:avLst/>
            <a:gdLst/>
            <a:ahLst/>
            <a:cxnLst/>
            <a:rect r="r" b="b" t="t" l="l"/>
            <a:pathLst>
              <a:path h="3092712" w="3030858">
                <a:moveTo>
                  <a:pt x="0" y="0"/>
                </a:moveTo>
                <a:lnTo>
                  <a:pt x="3030858" y="0"/>
                </a:lnTo>
                <a:lnTo>
                  <a:pt x="3030858" y="3092712"/>
                </a:lnTo>
                <a:lnTo>
                  <a:pt x="0" y="30927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1076325"/>
            <a:ext cx="8307363" cy="919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40"/>
              </a:lnSpc>
            </a:pPr>
            <a:r>
              <a:rPr lang="en-US" sz="6400" spc="192">
                <a:solidFill>
                  <a:srgbClr val="000000"/>
                </a:solidFill>
                <a:latin typeface="League Gothic"/>
                <a:ea typeface="League Gothic"/>
                <a:cs typeface="League Gothic"/>
                <a:sym typeface="League Gothic"/>
              </a:rPr>
              <a:t>7. WHAT’S NEXT? - FINAL REPORT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3012090"/>
            <a:ext cx="8435568" cy="38180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96571" indent="-248285" lvl="1">
              <a:lnSpc>
                <a:spcPts val="4347"/>
              </a:lnSpc>
              <a:buFont typeface="Arial"/>
              <a:buChar char="•"/>
            </a:pPr>
            <a:r>
              <a:rPr lang="en-US" sz="2300">
                <a:solidFill>
                  <a:srgbClr val="000000"/>
                </a:solidFill>
                <a:latin typeface="Cooper Hewitt"/>
                <a:ea typeface="Cooper Hewitt"/>
                <a:cs typeface="Cooper Hewitt"/>
                <a:sym typeface="Cooper Hewitt"/>
              </a:rPr>
              <a:t>More strong pair relationship features</a:t>
            </a:r>
          </a:p>
          <a:p>
            <a:pPr algn="l" marL="496571" indent="-248285" lvl="1">
              <a:lnSpc>
                <a:spcPts val="4347"/>
              </a:lnSpc>
              <a:buFont typeface="Arial"/>
              <a:buChar char="•"/>
            </a:pPr>
            <a:r>
              <a:rPr lang="en-US" sz="2300">
                <a:solidFill>
                  <a:srgbClr val="000000"/>
                </a:solidFill>
                <a:latin typeface="Cooper Hewitt"/>
                <a:ea typeface="Cooper Hewitt"/>
                <a:cs typeface="Cooper Hewitt"/>
                <a:sym typeface="Cooper Hewitt"/>
              </a:rPr>
              <a:t>Operation Analysis based on weather conditions.</a:t>
            </a:r>
          </a:p>
          <a:p>
            <a:pPr algn="l" marL="496571" indent="-248285" lvl="1">
              <a:lnSpc>
                <a:spcPts val="4347"/>
              </a:lnSpc>
              <a:buFont typeface="Arial"/>
              <a:buChar char="•"/>
            </a:pPr>
            <a:r>
              <a:rPr lang="en-US" sz="2300">
                <a:solidFill>
                  <a:srgbClr val="000000"/>
                </a:solidFill>
                <a:latin typeface="Cooper Hewitt"/>
                <a:ea typeface="Cooper Hewitt"/>
                <a:cs typeface="Cooper Hewitt"/>
                <a:sym typeface="Cooper Hewitt"/>
              </a:rPr>
              <a:t>Detail Analysis of Tip Amount per Neighborhood</a:t>
            </a:r>
          </a:p>
          <a:p>
            <a:pPr algn="l" marL="496571" indent="-248285" lvl="1">
              <a:lnSpc>
                <a:spcPts val="4347"/>
              </a:lnSpc>
              <a:buFont typeface="Arial"/>
              <a:buChar char="•"/>
            </a:pPr>
            <a:r>
              <a:rPr lang="en-US" sz="2300">
                <a:solidFill>
                  <a:srgbClr val="000000"/>
                </a:solidFill>
                <a:latin typeface="Cooper Hewitt"/>
                <a:ea typeface="Cooper Hewitt"/>
                <a:cs typeface="Cooper Hewitt"/>
                <a:sym typeface="Cooper Hewitt"/>
              </a:rPr>
              <a:t>Revenue report per Seasons</a:t>
            </a:r>
          </a:p>
          <a:p>
            <a:pPr algn="l" marL="496571" indent="-248285" lvl="1">
              <a:lnSpc>
                <a:spcPts val="4347"/>
              </a:lnSpc>
              <a:buFont typeface="Arial"/>
              <a:buChar char="•"/>
            </a:pPr>
            <a:r>
              <a:rPr lang="en-US" sz="2300">
                <a:solidFill>
                  <a:srgbClr val="000000"/>
                </a:solidFill>
                <a:latin typeface="Cooper Hewitt"/>
                <a:ea typeface="Cooper Hewitt"/>
                <a:cs typeface="Cooper Hewitt"/>
                <a:sym typeface="Cooper Hewitt"/>
              </a:rPr>
              <a:t>Comprehensive report data and tables for all above discussion</a:t>
            </a:r>
          </a:p>
          <a:p>
            <a:pPr algn="l" marL="496571" indent="-248285" lvl="1">
              <a:lnSpc>
                <a:spcPts val="4347"/>
              </a:lnSpc>
              <a:buFont typeface="Arial"/>
              <a:buChar char="•"/>
            </a:pPr>
            <a:r>
              <a:rPr lang="en-US" sz="2300">
                <a:solidFill>
                  <a:srgbClr val="000000"/>
                </a:solidFill>
                <a:latin typeface="Cooper Hewitt"/>
                <a:ea typeface="Cooper Hewitt"/>
                <a:cs typeface="Cooper Hewitt"/>
                <a:sym typeface="Cooper Hewitt"/>
              </a:rPr>
              <a:t>Fine-tuned and Accuracy Boost for Machine Learning Model</a:t>
            </a:r>
          </a:p>
          <a:p>
            <a:pPr algn="l" marL="496571" indent="-248285" lvl="1">
              <a:lnSpc>
                <a:spcPts val="4347"/>
              </a:lnSpc>
              <a:buFont typeface="Arial"/>
              <a:buChar char="•"/>
            </a:pPr>
            <a:r>
              <a:rPr lang="en-US" sz="2300">
                <a:solidFill>
                  <a:srgbClr val="000000"/>
                </a:solidFill>
                <a:latin typeface="Cooper Hewitt"/>
                <a:ea typeface="Cooper Hewitt"/>
                <a:cs typeface="Cooper Hewitt"/>
                <a:sym typeface="Cooper Hewitt"/>
              </a:rPr>
              <a:t>Adjust to keep improving the Model’s results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2132906"/>
            <a:ext cx="7835330" cy="455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0"/>
              </a:lnSpc>
            </a:pPr>
            <a:r>
              <a:rPr lang="en-US" sz="2300">
                <a:solidFill>
                  <a:srgbClr val="000000"/>
                </a:solidFill>
                <a:latin typeface="Cooper Hewitt"/>
                <a:ea typeface="Cooper Hewitt"/>
                <a:cs typeface="Cooper Hewitt"/>
                <a:sym typeface="Cooper Hewitt"/>
              </a:rPr>
              <a:t>Topics are included in the final report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-5686424">
            <a:off x="307342" y="778236"/>
            <a:ext cx="8124272" cy="7656207"/>
          </a:xfrm>
          <a:custGeom>
            <a:avLst/>
            <a:gdLst/>
            <a:ahLst/>
            <a:cxnLst/>
            <a:rect r="r" b="b" t="t" l="l"/>
            <a:pathLst>
              <a:path h="7656207" w="8124272">
                <a:moveTo>
                  <a:pt x="0" y="7656207"/>
                </a:moveTo>
                <a:lnTo>
                  <a:pt x="8124272" y="7656207"/>
                </a:lnTo>
                <a:lnTo>
                  <a:pt x="8124272" y="0"/>
                </a:lnTo>
                <a:lnTo>
                  <a:pt x="0" y="0"/>
                </a:lnTo>
                <a:lnTo>
                  <a:pt x="0" y="7656207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132414" y="1028700"/>
            <a:ext cx="9126886" cy="6960527"/>
          </a:xfrm>
          <a:custGeom>
            <a:avLst/>
            <a:gdLst/>
            <a:ahLst/>
            <a:cxnLst/>
            <a:rect r="r" b="b" t="t" l="l"/>
            <a:pathLst>
              <a:path h="6960527" w="9126886">
                <a:moveTo>
                  <a:pt x="0" y="0"/>
                </a:moveTo>
                <a:lnTo>
                  <a:pt x="9126886" y="0"/>
                </a:lnTo>
                <a:lnTo>
                  <a:pt x="9126886" y="6960527"/>
                </a:lnTo>
                <a:lnTo>
                  <a:pt x="0" y="69605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64736" t="-185125" r="0" b="-2885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969211" y="6563017"/>
            <a:ext cx="4071431" cy="2574663"/>
          </a:xfrm>
          <a:custGeom>
            <a:avLst/>
            <a:gdLst/>
            <a:ahLst/>
            <a:cxnLst/>
            <a:rect r="r" b="b" t="t" l="l"/>
            <a:pathLst>
              <a:path h="2574663" w="4071431">
                <a:moveTo>
                  <a:pt x="0" y="0"/>
                </a:moveTo>
                <a:lnTo>
                  <a:pt x="4071431" y="0"/>
                </a:lnTo>
                <a:lnTo>
                  <a:pt x="4071431" y="2574663"/>
                </a:lnTo>
                <a:lnTo>
                  <a:pt x="0" y="257466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2678" r="0" b="-2678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3258810">
            <a:off x="5716703" y="574537"/>
            <a:ext cx="3515273" cy="2047647"/>
          </a:xfrm>
          <a:custGeom>
            <a:avLst/>
            <a:gdLst/>
            <a:ahLst/>
            <a:cxnLst/>
            <a:rect r="r" b="b" t="t" l="l"/>
            <a:pathLst>
              <a:path h="2047647" w="3515273">
                <a:moveTo>
                  <a:pt x="0" y="0"/>
                </a:moveTo>
                <a:lnTo>
                  <a:pt x="3515273" y="0"/>
                </a:lnTo>
                <a:lnTo>
                  <a:pt x="3515273" y="2047646"/>
                </a:lnTo>
                <a:lnTo>
                  <a:pt x="0" y="204764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028700" y="8869633"/>
            <a:ext cx="3465194" cy="777334"/>
            <a:chOff x="0" y="0"/>
            <a:chExt cx="4620258" cy="1036446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0" y="0"/>
              <a:ext cx="1036446" cy="1036446"/>
              <a:chOff x="0" y="0"/>
              <a:chExt cx="812800" cy="81280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A3654B"/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22"/>
                  </a:lnSpc>
                </a:pPr>
              </a:p>
            </p:txBody>
          </p:sp>
        </p:grpSp>
        <p:grpSp>
          <p:nvGrpSpPr>
            <p:cNvPr name="Group 10" id="10"/>
            <p:cNvGrpSpPr/>
            <p:nvPr/>
          </p:nvGrpSpPr>
          <p:grpSpPr>
            <a:xfrm rot="0">
              <a:off x="3583813" y="0"/>
              <a:ext cx="1036446" cy="1036446"/>
              <a:chOff x="0" y="0"/>
              <a:chExt cx="812800" cy="812800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F5A7E"/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22"/>
                  </a:lnSpc>
                </a:pPr>
              </a:p>
            </p:txBody>
          </p:sp>
        </p:grpSp>
        <p:grpSp>
          <p:nvGrpSpPr>
            <p:cNvPr name="Group 13" id="13"/>
            <p:cNvGrpSpPr/>
            <p:nvPr/>
          </p:nvGrpSpPr>
          <p:grpSpPr>
            <a:xfrm rot="0">
              <a:off x="2344193" y="0"/>
              <a:ext cx="1036446" cy="1036446"/>
              <a:chOff x="0" y="0"/>
              <a:chExt cx="812800" cy="812800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08960"/>
              </a:solidFill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22"/>
                  </a:lnSpc>
                </a:pPr>
              </a:p>
            </p:txBody>
          </p:sp>
        </p:grpSp>
        <p:grpSp>
          <p:nvGrpSpPr>
            <p:cNvPr name="Group 16" id="16"/>
            <p:cNvGrpSpPr/>
            <p:nvPr/>
          </p:nvGrpSpPr>
          <p:grpSpPr>
            <a:xfrm rot="0">
              <a:off x="1180656" y="0"/>
              <a:ext cx="1036446" cy="1036446"/>
              <a:chOff x="0" y="0"/>
              <a:chExt cx="812800" cy="812800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D230"/>
              </a:solidFill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022"/>
                  </a:lnSpc>
                </a:pPr>
              </a:p>
            </p:txBody>
          </p:sp>
        </p:grpSp>
      </p:grpSp>
      <p:sp>
        <p:nvSpPr>
          <p:cNvPr name="Freeform 19" id="19"/>
          <p:cNvSpPr/>
          <p:nvPr/>
        </p:nvSpPr>
        <p:spPr>
          <a:xfrm flipH="false" flipV="false" rot="0">
            <a:off x="9601807" y="7850348"/>
            <a:ext cx="2877669" cy="1920844"/>
          </a:xfrm>
          <a:custGeom>
            <a:avLst/>
            <a:gdLst/>
            <a:ahLst/>
            <a:cxnLst/>
            <a:rect r="r" b="b" t="t" l="l"/>
            <a:pathLst>
              <a:path h="1920844" w="2877669">
                <a:moveTo>
                  <a:pt x="0" y="0"/>
                </a:moveTo>
                <a:lnTo>
                  <a:pt x="2877669" y="0"/>
                </a:lnTo>
                <a:lnTo>
                  <a:pt x="2877669" y="1920844"/>
                </a:lnTo>
                <a:lnTo>
                  <a:pt x="0" y="192084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grpSp>
        <p:nvGrpSpPr>
          <p:cNvPr name="Group 20" id="20"/>
          <p:cNvGrpSpPr/>
          <p:nvPr/>
        </p:nvGrpSpPr>
        <p:grpSpPr>
          <a:xfrm rot="-5400000">
            <a:off x="717035" y="2777796"/>
            <a:ext cx="1033566" cy="904370"/>
            <a:chOff x="0" y="0"/>
            <a:chExt cx="812800" cy="7112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711200"/>
            </a:xfrm>
            <a:custGeom>
              <a:avLst/>
              <a:gdLst/>
              <a:ahLst/>
              <a:cxnLst/>
              <a:rect r="r" b="b" t="t" l="l"/>
              <a:pathLst>
                <a:path h="711200" w="812800">
                  <a:moveTo>
                    <a:pt x="406400" y="711200"/>
                  </a:moveTo>
                  <a:lnTo>
                    <a:pt x="812800" y="0"/>
                  </a:lnTo>
                  <a:lnTo>
                    <a:pt x="0" y="0"/>
                  </a:lnTo>
                  <a:lnTo>
                    <a:pt x="406400" y="7112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127000" y="12700"/>
              <a:ext cx="558800" cy="3683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22"/>
                </a:lnSpc>
              </a:pP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2137013" y="2836788"/>
            <a:ext cx="5987687" cy="2619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975"/>
              </a:lnSpc>
            </a:pPr>
            <a:r>
              <a:rPr lang="en-US" sz="10500" spc="-525">
                <a:solidFill>
                  <a:srgbClr val="000000"/>
                </a:solidFill>
                <a:latin typeface="League Gothic"/>
                <a:ea typeface="League Gothic"/>
                <a:cs typeface="League Gothic"/>
                <a:sym typeface="League Gothic"/>
              </a:rPr>
              <a:t>Question and Answer?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65" t="-4130" r="-17378" b="-52594"/>
            </a:stretch>
          </a:blipFill>
        </p:spPr>
      </p:sp>
      <p:sp>
        <p:nvSpPr>
          <p:cNvPr name="AutoShape 3" id="3"/>
          <p:cNvSpPr/>
          <p:nvPr/>
        </p:nvSpPr>
        <p:spPr>
          <a:xfrm rot="0">
            <a:off x="0" y="-141377"/>
            <a:ext cx="7272875" cy="11250862"/>
          </a:xfrm>
          <a:prstGeom prst="rect">
            <a:avLst/>
          </a:prstGeom>
          <a:solidFill>
            <a:srgbClr val="FFD230"/>
          </a:solidFill>
        </p:spPr>
      </p:sp>
      <p:sp>
        <p:nvSpPr>
          <p:cNvPr name="AutoShape 4" id="4"/>
          <p:cNvSpPr/>
          <p:nvPr/>
        </p:nvSpPr>
        <p:spPr>
          <a:xfrm rot="0">
            <a:off x="686882" y="5909977"/>
            <a:ext cx="1237211" cy="115812"/>
          </a:xfrm>
          <a:prstGeom prst="rect">
            <a:avLst/>
          </a:prstGeom>
          <a:solidFill>
            <a:srgbClr val="000000"/>
          </a:solidFill>
        </p:spPr>
      </p:sp>
      <p:sp>
        <p:nvSpPr>
          <p:cNvPr name="TextBox 5" id="5"/>
          <p:cNvSpPr txBox="true"/>
          <p:nvPr/>
        </p:nvSpPr>
        <p:spPr>
          <a:xfrm rot="0">
            <a:off x="686882" y="3613671"/>
            <a:ext cx="5572823" cy="2084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140"/>
              </a:lnSpc>
            </a:pPr>
            <a:r>
              <a:rPr lang="en-US" sz="7400" spc="222">
                <a:solidFill>
                  <a:srgbClr val="000000"/>
                </a:solidFill>
                <a:latin typeface="League Gothic"/>
                <a:ea typeface="League Gothic"/>
                <a:cs typeface="League Gothic"/>
                <a:sym typeface="League Gothic"/>
              </a:rPr>
              <a:t>THANK YOU FOR YOUR TIME</a:t>
            </a:r>
          </a:p>
        </p:txBody>
      </p:sp>
    </p:spTree>
  </p:cSld>
  <p:clrMapOvr>
    <a:masterClrMapping/>
  </p:clrMapOvr>
  <p:transition spd="fast">
    <p:push dir="l"/>
  </p:transition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-30798"/>
            <a:ext cx="8111195" cy="10317798"/>
            <a:chOff x="0" y="0"/>
            <a:chExt cx="2136282" cy="271744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136282" cy="2717445"/>
            </a:xfrm>
            <a:custGeom>
              <a:avLst/>
              <a:gdLst/>
              <a:ahLst/>
              <a:cxnLst/>
              <a:rect r="r" b="b" t="t" l="l"/>
              <a:pathLst>
                <a:path h="2717445" w="2136282">
                  <a:moveTo>
                    <a:pt x="0" y="0"/>
                  </a:moveTo>
                  <a:lnTo>
                    <a:pt x="2136282" y="0"/>
                  </a:lnTo>
                  <a:lnTo>
                    <a:pt x="2136282" y="2717445"/>
                  </a:lnTo>
                  <a:lnTo>
                    <a:pt x="0" y="2717445"/>
                  </a:lnTo>
                  <a:close/>
                </a:path>
              </a:pathLst>
            </a:custGeom>
            <a:solidFill>
              <a:srgbClr val="FFD23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04775"/>
              <a:ext cx="2136282" cy="28222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 rot="0">
            <a:off x="1028700" y="2635158"/>
            <a:ext cx="3397904" cy="115812"/>
          </a:xfrm>
          <a:prstGeom prst="rect">
            <a:avLst/>
          </a:prstGeom>
          <a:solidFill>
            <a:srgbClr val="000000"/>
          </a:solidFill>
        </p:spPr>
      </p:sp>
      <p:sp>
        <p:nvSpPr>
          <p:cNvPr name="Freeform 6" id="6"/>
          <p:cNvSpPr/>
          <p:nvPr/>
        </p:nvSpPr>
        <p:spPr>
          <a:xfrm flipH="false" flipV="false" rot="0">
            <a:off x="8111195" y="0"/>
            <a:ext cx="10176805" cy="10287000"/>
          </a:xfrm>
          <a:custGeom>
            <a:avLst/>
            <a:gdLst/>
            <a:ahLst/>
            <a:cxnLst/>
            <a:rect r="r" b="b" t="t" l="l"/>
            <a:pathLst>
              <a:path h="10287000" w="10176805">
                <a:moveTo>
                  <a:pt x="0" y="0"/>
                </a:moveTo>
                <a:lnTo>
                  <a:pt x="10176805" y="0"/>
                </a:lnTo>
                <a:lnTo>
                  <a:pt x="10176805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5812" t="0" r="-25812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1076325"/>
            <a:ext cx="9425335" cy="919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40"/>
              </a:lnSpc>
            </a:pPr>
            <a:r>
              <a:rPr lang="en-US" sz="6400" spc="192">
                <a:solidFill>
                  <a:srgbClr val="000000"/>
                </a:solidFill>
                <a:latin typeface="League Gothic"/>
                <a:ea typeface="League Gothic"/>
                <a:cs typeface="League Gothic"/>
                <a:sym typeface="League Gothic"/>
              </a:rPr>
              <a:t>CONTENTS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3215195"/>
            <a:ext cx="5010671" cy="61029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96571" indent="-248285" lvl="1">
              <a:lnSpc>
                <a:spcPts val="3680"/>
              </a:lnSpc>
              <a:buAutoNum type="arabicPeriod" startAt="1"/>
            </a:pPr>
            <a:r>
              <a:rPr lang="en-US" sz="2300">
                <a:solidFill>
                  <a:srgbClr val="000000"/>
                </a:solidFill>
                <a:latin typeface="Cooper Hewitt"/>
                <a:ea typeface="Cooper Hewitt"/>
                <a:cs typeface="Cooper Hewitt"/>
                <a:sym typeface="Cooper Hewitt"/>
              </a:rPr>
              <a:t>Introduction</a:t>
            </a:r>
          </a:p>
          <a:p>
            <a:pPr algn="l" marL="496571" indent="-248285" lvl="1">
              <a:lnSpc>
                <a:spcPts val="3680"/>
              </a:lnSpc>
              <a:buAutoNum type="arabicPeriod" startAt="1"/>
            </a:pPr>
            <a:r>
              <a:rPr lang="en-US" sz="2300">
                <a:solidFill>
                  <a:srgbClr val="000000"/>
                </a:solidFill>
                <a:latin typeface="Cooper Hewitt"/>
                <a:ea typeface="Cooper Hewitt"/>
                <a:cs typeface="Cooper Hewitt"/>
                <a:sym typeface="Cooper Hewitt"/>
              </a:rPr>
              <a:t>Data Cleaning and Processing</a:t>
            </a:r>
          </a:p>
          <a:p>
            <a:pPr algn="l" marL="496571" indent="-248285" lvl="1">
              <a:lnSpc>
                <a:spcPts val="3680"/>
              </a:lnSpc>
              <a:buAutoNum type="arabicPeriod" startAt="1"/>
            </a:pPr>
            <a:r>
              <a:rPr lang="en-US" sz="2300">
                <a:solidFill>
                  <a:srgbClr val="000000"/>
                </a:solidFill>
                <a:latin typeface="Cooper Hewitt"/>
                <a:ea typeface="Cooper Hewitt"/>
                <a:cs typeface="Cooper Hewitt"/>
                <a:sym typeface="Cooper Hewitt"/>
              </a:rPr>
              <a:t>Features with strong relationships</a:t>
            </a:r>
          </a:p>
          <a:p>
            <a:pPr algn="l" marL="496571" indent="-248285" lvl="1">
              <a:lnSpc>
                <a:spcPts val="3680"/>
              </a:lnSpc>
              <a:buAutoNum type="arabicPeriod" startAt="1"/>
            </a:pPr>
            <a:r>
              <a:rPr lang="en-US" sz="2300">
                <a:solidFill>
                  <a:srgbClr val="000000"/>
                </a:solidFill>
                <a:latin typeface="Cooper Hewitt"/>
                <a:ea typeface="Cooper Hewitt"/>
                <a:cs typeface="Cooper Hewitt"/>
                <a:sym typeface="Cooper Hewitt"/>
              </a:rPr>
              <a:t>Neighborhoods that love Taxi</a:t>
            </a:r>
          </a:p>
          <a:p>
            <a:pPr algn="l" marL="496571" indent="-248285" lvl="1">
              <a:lnSpc>
                <a:spcPts val="3680"/>
              </a:lnSpc>
              <a:buAutoNum type="arabicPeriod" startAt="1"/>
            </a:pPr>
            <a:r>
              <a:rPr lang="en-US" sz="2300">
                <a:solidFill>
                  <a:srgbClr val="000000"/>
                </a:solidFill>
                <a:latin typeface="Cooper Hewitt"/>
                <a:ea typeface="Cooper Hewitt"/>
                <a:cs typeface="Cooper Hewitt"/>
                <a:sym typeface="Cooper Hewitt"/>
              </a:rPr>
              <a:t>Improving Operations:</a:t>
            </a:r>
          </a:p>
          <a:p>
            <a:pPr algn="l" marL="993141" indent="-331047" lvl="2">
              <a:lnSpc>
                <a:spcPts val="3680"/>
              </a:lnSpc>
              <a:buAutoNum type="alphaLcPeriod" startAt="1"/>
            </a:pPr>
            <a:r>
              <a:rPr lang="en-US" sz="2300">
                <a:solidFill>
                  <a:srgbClr val="000000"/>
                </a:solidFill>
                <a:latin typeface="Cooper Hewitt"/>
                <a:ea typeface="Cooper Hewitt"/>
                <a:cs typeface="Cooper Hewitt"/>
                <a:sym typeface="Cooper Hewitt"/>
              </a:rPr>
              <a:t>Traffic Jams?</a:t>
            </a:r>
          </a:p>
          <a:p>
            <a:pPr algn="l" marL="993141" indent="-331047" lvl="2">
              <a:lnSpc>
                <a:spcPts val="3680"/>
              </a:lnSpc>
              <a:buAutoNum type="alphaLcPeriod" startAt="1"/>
            </a:pPr>
            <a:r>
              <a:rPr lang="en-US" sz="2300">
                <a:solidFill>
                  <a:srgbClr val="000000"/>
                </a:solidFill>
                <a:latin typeface="Cooper Hewitt"/>
                <a:ea typeface="Cooper Hewitt"/>
                <a:cs typeface="Cooper Hewitt"/>
                <a:sym typeface="Cooper Hewitt"/>
              </a:rPr>
              <a:t>What time and where do        New Yorkers need Taxi?</a:t>
            </a:r>
          </a:p>
          <a:p>
            <a:pPr algn="l" marL="993141" indent="-331047" lvl="2">
              <a:lnSpc>
                <a:spcPts val="3680"/>
              </a:lnSpc>
              <a:buAutoNum type="alphaLcPeriod" startAt="1"/>
            </a:pPr>
            <a:r>
              <a:rPr lang="en-US" sz="2300">
                <a:solidFill>
                  <a:srgbClr val="000000"/>
                </a:solidFill>
                <a:latin typeface="Cooper Hewitt"/>
                <a:ea typeface="Cooper Hewitt"/>
                <a:cs typeface="Cooper Hewitt"/>
                <a:sym typeface="Cooper Hewitt"/>
              </a:rPr>
              <a:t>What day to increase cabs?       A hint about holidays</a:t>
            </a:r>
          </a:p>
          <a:p>
            <a:pPr algn="l" marL="496571" indent="-248285" lvl="1">
              <a:lnSpc>
                <a:spcPts val="3680"/>
              </a:lnSpc>
              <a:buAutoNum type="arabicPeriod" startAt="1"/>
            </a:pPr>
            <a:r>
              <a:rPr lang="en-US" sz="2300">
                <a:solidFill>
                  <a:srgbClr val="000000"/>
                </a:solidFill>
                <a:latin typeface="Cooper Hewitt"/>
                <a:ea typeface="Cooper Hewitt"/>
                <a:cs typeface="Cooper Hewitt"/>
                <a:sym typeface="Cooper Hewitt"/>
              </a:rPr>
              <a:t>Model with 20% tips:</a:t>
            </a:r>
          </a:p>
          <a:p>
            <a:pPr algn="l" marL="496571" indent="-248285" lvl="1">
              <a:lnSpc>
                <a:spcPts val="3680"/>
              </a:lnSpc>
              <a:buAutoNum type="arabicPeriod" startAt="1"/>
            </a:pPr>
            <a:r>
              <a:rPr lang="en-US" sz="2300">
                <a:solidFill>
                  <a:srgbClr val="000000"/>
                </a:solidFill>
                <a:latin typeface="Cooper Hewitt"/>
                <a:ea typeface="Cooper Hewitt"/>
                <a:cs typeface="Cooper Hewitt"/>
                <a:sym typeface="Cooper Hewitt"/>
              </a:rPr>
              <a:t>What’s next?</a:t>
            </a:r>
          </a:p>
          <a:p>
            <a:pPr algn="l" marL="496571" indent="-248285" lvl="1">
              <a:lnSpc>
                <a:spcPts val="3680"/>
              </a:lnSpc>
              <a:buAutoNum type="arabicPeriod" startAt="1"/>
            </a:pPr>
            <a:r>
              <a:rPr lang="en-US" sz="2300">
                <a:solidFill>
                  <a:srgbClr val="000000"/>
                </a:solidFill>
                <a:latin typeface="Cooper Hewitt"/>
                <a:ea typeface="Cooper Hewitt"/>
                <a:cs typeface="Cooper Hewitt"/>
                <a:sym typeface="Cooper Hewitt"/>
              </a:rPr>
              <a:t>Question and Answers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-347746" y="-528857"/>
            <a:ext cx="7519145" cy="11127381"/>
          </a:xfrm>
          <a:prstGeom prst="rect">
            <a:avLst/>
          </a:prstGeom>
          <a:solidFill>
            <a:srgbClr val="FFD230"/>
          </a:solidFill>
        </p:spPr>
      </p:sp>
      <p:sp>
        <p:nvSpPr>
          <p:cNvPr name="AutoShape 3" id="3"/>
          <p:cNvSpPr/>
          <p:nvPr/>
        </p:nvSpPr>
        <p:spPr>
          <a:xfrm rot="0">
            <a:off x="1028700" y="2286818"/>
            <a:ext cx="1343248" cy="115812"/>
          </a:xfrm>
          <a:prstGeom prst="rect">
            <a:avLst/>
          </a:prstGeom>
          <a:solidFill>
            <a:srgbClr val="000000"/>
          </a:solidFill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028700" y="3212740"/>
            <a:ext cx="4498695" cy="6045560"/>
            <a:chOff x="0" y="0"/>
            <a:chExt cx="3663950" cy="492379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31750" y="31750"/>
              <a:ext cx="3600450" cy="4859020"/>
            </a:xfrm>
            <a:custGeom>
              <a:avLst/>
              <a:gdLst/>
              <a:ahLst/>
              <a:cxnLst/>
              <a:rect r="r" b="b" t="t" l="l"/>
              <a:pathLst>
                <a:path h="4859020" w="3600450">
                  <a:moveTo>
                    <a:pt x="3600450" y="4499610"/>
                  </a:moveTo>
                  <a:cubicBezTo>
                    <a:pt x="3600450" y="4699000"/>
                    <a:pt x="3439160" y="4859020"/>
                    <a:pt x="3241040" y="4859020"/>
                  </a:cubicBezTo>
                  <a:lnTo>
                    <a:pt x="359410" y="4859020"/>
                  </a:lnTo>
                  <a:cubicBezTo>
                    <a:pt x="160020" y="4859020"/>
                    <a:pt x="0" y="4697730"/>
                    <a:pt x="0" y="4499610"/>
                  </a:cubicBezTo>
                  <a:lnTo>
                    <a:pt x="0" y="359410"/>
                  </a:lnTo>
                  <a:cubicBezTo>
                    <a:pt x="0" y="160020"/>
                    <a:pt x="161290" y="0"/>
                    <a:pt x="359410" y="0"/>
                  </a:cubicBezTo>
                  <a:lnTo>
                    <a:pt x="3239770" y="0"/>
                  </a:lnTo>
                  <a:cubicBezTo>
                    <a:pt x="3439160" y="0"/>
                    <a:pt x="3599180" y="161290"/>
                    <a:pt x="3599180" y="359410"/>
                  </a:cubicBezTo>
                  <a:lnTo>
                    <a:pt x="3600450" y="4499610"/>
                  </a:lnTo>
                  <a:close/>
                </a:path>
              </a:pathLst>
            </a:custGeom>
            <a:blipFill>
              <a:blip r:embed="rId2"/>
              <a:stretch>
                <a:fillRect l="-31000" t="0" r="-23112" b="-14195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663950" cy="4923790"/>
            </a:xfrm>
            <a:custGeom>
              <a:avLst/>
              <a:gdLst/>
              <a:ahLst/>
              <a:cxnLst/>
              <a:rect r="r" b="b" t="t" l="l"/>
              <a:pathLst>
                <a:path h="4923790" w="3663950">
                  <a:moveTo>
                    <a:pt x="3271520" y="4923790"/>
                  </a:moveTo>
                  <a:lnTo>
                    <a:pt x="391160" y="4923790"/>
                  </a:lnTo>
                  <a:cubicBezTo>
                    <a:pt x="175260" y="4923790"/>
                    <a:pt x="0" y="4748530"/>
                    <a:pt x="0" y="4532630"/>
                  </a:cubicBezTo>
                  <a:lnTo>
                    <a:pt x="0" y="392430"/>
                  </a:lnTo>
                  <a:cubicBezTo>
                    <a:pt x="0" y="175260"/>
                    <a:pt x="175260" y="0"/>
                    <a:pt x="391160" y="0"/>
                  </a:cubicBezTo>
                  <a:lnTo>
                    <a:pt x="3271520" y="0"/>
                  </a:lnTo>
                  <a:cubicBezTo>
                    <a:pt x="3487420" y="0"/>
                    <a:pt x="3662680" y="175260"/>
                    <a:pt x="3662680" y="391160"/>
                  </a:cubicBezTo>
                  <a:lnTo>
                    <a:pt x="3662680" y="4531360"/>
                  </a:lnTo>
                  <a:cubicBezTo>
                    <a:pt x="3663950" y="4747260"/>
                    <a:pt x="3487420" y="4923790"/>
                    <a:pt x="3271520" y="4923790"/>
                  </a:cubicBezTo>
                  <a:close/>
                  <a:moveTo>
                    <a:pt x="391160" y="63500"/>
                  </a:moveTo>
                  <a:cubicBezTo>
                    <a:pt x="210820" y="63500"/>
                    <a:pt x="63500" y="210820"/>
                    <a:pt x="63500" y="391160"/>
                  </a:cubicBezTo>
                  <a:lnTo>
                    <a:pt x="63500" y="4531360"/>
                  </a:lnTo>
                  <a:cubicBezTo>
                    <a:pt x="63500" y="4712970"/>
                    <a:pt x="210820" y="4859020"/>
                    <a:pt x="391160" y="4859020"/>
                  </a:cubicBezTo>
                  <a:lnTo>
                    <a:pt x="3271520" y="4859020"/>
                  </a:lnTo>
                  <a:cubicBezTo>
                    <a:pt x="3453130" y="4859020"/>
                    <a:pt x="3599180" y="4711700"/>
                    <a:pt x="3599180" y="4531360"/>
                  </a:cubicBezTo>
                  <a:lnTo>
                    <a:pt x="3599180" y="391160"/>
                  </a:lnTo>
                  <a:cubicBezTo>
                    <a:pt x="3599180" y="209550"/>
                    <a:pt x="3451860" y="63500"/>
                    <a:pt x="3271520" y="63500"/>
                  </a:cubicBezTo>
                  <a:lnTo>
                    <a:pt x="391160" y="6350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7732848" y="8095369"/>
            <a:ext cx="5232836" cy="1162931"/>
          </a:xfrm>
          <a:custGeom>
            <a:avLst/>
            <a:gdLst/>
            <a:ahLst/>
            <a:cxnLst/>
            <a:rect r="r" b="b" t="t" l="l"/>
            <a:pathLst>
              <a:path h="1162931" w="5232836">
                <a:moveTo>
                  <a:pt x="0" y="0"/>
                </a:moveTo>
                <a:lnTo>
                  <a:pt x="5232837" y="0"/>
                </a:lnTo>
                <a:lnTo>
                  <a:pt x="5232837" y="1162931"/>
                </a:lnTo>
                <a:lnTo>
                  <a:pt x="0" y="116293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33717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1126490"/>
            <a:ext cx="4498695" cy="919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40"/>
              </a:lnSpc>
            </a:pPr>
            <a:r>
              <a:rPr lang="en-US" sz="6400" spc="192">
                <a:solidFill>
                  <a:srgbClr val="000000"/>
                </a:solidFill>
                <a:latin typeface="League Gothic"/>
                <a:ea typeface="League Gothic"/>
                <a:cs typeface="League Gothic"/>
                <a:sym typeface="League Gothic"/>
              </a:rPr>
              <a:t>1. INTRODUCTION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544874" y="4458192"/>
            <a:ext cx="9489768" cy="31578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28097" indent="-314049" lvl="1">
              <a:lnSpc>
                <a:spcPts val="6225"/>
              </a:lnSpc>
              <a:buFont typeface="Arial"/>
              <a:buChar char="•"/>
            </a:pPr>
            <a:r>
              <a:rPr lang="en-US" sz="2909">
                <a:solidFill>
                  <a:srgbClr val="000000"/>
                </a:solidFill>
                <a:latin typeface="Cooper Hewitt"/>
                <a:ea typeface="Cooper Hewitt"/>
                <a:cs typeface="Cooper Hewitt"/>
                <a:sym typeface="Cooper Hewitt"/>
              </a:rPr>
              <a:t>Data Analytics at dotData (Current)</a:t>
            </a:r>
          </a:p>
          <a:p>
            <a:pPr algn="l" marL="628097" indent="-314049" lvl="1">
              <a:lnSpc>
                <a:spcPts val="6225"/>
              </a:lnSpc>
              <a:buFont typeface="Arial"/>
              <a:buChar char="•"/>
            </a:pPr>
            <a:r>
              <a:rPr lang="en-US" sz="2909">
                <a:solidFill>
                  <a:srgbClr val="000000"/>
                </a:solidFill>
                <a:latin typeface="Cooper Hewitt"/>
                <a:ea typeface="Cooper Hewitt"/>
                <a:cs typeface="Cooper Hewitt"/>
                <a:sym typeface="Cooper Hewitt"/>
              </a:rPr>
              <a:t>MBA specialized Marketing</a:t>
            </a:r>
          </a:p>
          <a:p>
            <a:pPr algn="l" marL="628097" indent="-314049" lvl="1">
              <a:lnSpc>
                <a:spcPts val="6225"/>
              </a:lnSpc>
              <a:buFont typeface="Arial"/>
              <a:buChar char="•"/>
            </a:pPr>
            <a:r>
              <a:rPr lang="en-US" sz="2909">
                <a:solidFill>
                  <a:srgbClr val="000000"/>
                </a:solidFill>
                <a:latin typeface="Cooper Hewitt"/>
                <a:ea typeface="Cooper Hewitt"/>
                <a:cs typeface="Cooper Hewitt"/>
                <a:sym typeface="Cooper Hewitt"/>
              </a:rPr>
              <a:t>Post-Graduate Data Analytics at Langara (Current)</a:t>
            </a:r>
          </a:p>
          <a:p>
            <a:pPr algn="l" marL="628097" indent="-314049" lvl="1">
              <a:lnSpc>
                <a:spcPts val="6225"/>
              </a:lnSpc>
              <a:buFont typeface="Arial"/>
              <a:buChar char="•"/>
            </a:pPr>
            <a:r>
              <a:rPr lang="en-US" sz="2909">
                <a:solidFill>
                  <a:srgbClr val="000000"/>
                </a:solidFill>
                <a:latin typeface="Cooper Hewitt"/>
                <a:ea typeface="Cooper Hewitt"/>
                <a:cs typeface="Cooper Hewitt"/>
                <a:sym typeface="Cooper Hewitt"/>
              </a:rPr>
              <a:t>Previous work experience as a contractor at Microsoft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763502" y="945515"/>
            <a:ext cx="8309448" cy="1104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959"/>
              </a:lnSpc>
            </a:pPr>
            <a:r>
              <a:rPr lang="en-US" sz="6399">
                <a:solidFill>
                  <a:srgbClr val="A3654B"/>
                </a:solidFill>
                <a:latin typeface="League Gothic"/>
                <a:ea typeface="League Gothic"/>
                <a:cs typeface="League Gothic"/>
                <a:sym typeface="League Gothic"/>
              </a:rPr>
              <a:t>LONG PHAM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763502" y="3761397"/>
            <a:ext cx="6559217" cy="7132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34"/>
              </a:lnSpc>
            </a:pPr>
            <a:r>
              <a:rPr lang="en-US" sz="4167">
                <a:solidFill>
                  <a:srgbClr val="000000"/>
                </a:solidFill>
                <a:latin typeface="League Gothic"/>
                <a:ea typeface="League Gothic"/>
                <a:cs typeface="League Gothic"/>
                <a:sym typeface="League Gothic"/>
              </a:rPr>
              <a:t>DATA ANALYTICS</a:t>
            </a:r>
          </a:p>
        </p:txBody>
      </p:sp>
      <p:sp>
        <p:nvSpPr>
          <p:cNvPr name="AutoShape 12" id="12"/>
          <p:cNvSpPr/>
          <p:nvPr/>
        </p:nvSpPr>
        <p:spPr>
          <a:xfrm rot="0">
            <a:off x="7732848" y="2286818"/>
            <a:ext cx="1343248" cy="115812"/>
          </a:xfrm>
          <a:prstGeom prst="rect">
            <a:avLst/>
          </a:prstGeom>
          <a:solidFill>
            <a:srgbClr val="000000"/>
          </a:solid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7833965" y="2276472"/>
            <a:ext cx="1343248" cy="115812"/>
          </a:xfrm>
          <a:prstGeom prst="rect">
            <a:avLst/>
          </a:prstGeom>
          <a:solidFill>
            <a:srgbClr val="FFD230"/>
          </a:solidFill>
        </p:spPr>
      </p:sp>
      <p:sp>
        <p:nvSpPr>
          <p:cNvPr name="AutoShape 3" id="3"/>
          <p:cNvSpPr/>
          <p:nvPr/>
        </p:nvSpPr>
        <p:spPr>
          <a:xfrm rot="0">
            <a:off x="-230024" y="9556075"/>
            <a:ext cx="18748048" cy="1035725"/>
          </a:xfrm>
          <a:prstGeom prst="rect">
            <a:avLst/>
          </a:prstGeom>
          <a:solidFill>
            <a:srgbClr val="FFD230"/>
          </a:solidFill>
        </p:spPr>
      </p:sp>
      <p:sp>
        <p:nvSpPr>
          <p:cNvPr name="Freeform 4" id="4"/>
          <p:cNvSpPr/>
          <p:nvPr/>
        </p:nvSpPr>
        <p:spPr>
          <a:xfrm flipH="false" flipV="false" rot="0">
            <a:off x="11570298" y="7095640"/>
            <a:ext cx="1952669" cy="2162660"/>
          </a:xfrm>
          <a:custGeom>
            <a:avLst/>
            <a:gdLst/>
            <a:ahLst/>
            <a:cxnLst/>
            <a:rect r="r" b="b" t="t" l="l"/>
            <a:pathLst>
              <a:path h="2162660" w="1952669">
                <a:moveTo>
                  <a:pt x="0" y="0"/>
                </a:moveTo>
                <a:lnTo>
                  <a:pt x="1952669" y="0"/>
                </a:lnTo>
                <a:lnTo>
                  <a:pt x="1952669" y="2162660"/>
                </a:lnTo>
                <a:lnTo>
                  <a:pt x="0" y="21626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0" y="0"/>
            <a:ext cx="6980261" cy="9556075"/>
          </a:xfrm>
          <a:custGeom>
            <a:avLst/>
            <a:gdLst/>
            <a:ahLst/>
            <a:cxnLst/>
            <a:rect r="r" b="b" t="t" l="l"/>
            <a:pathLst>
              <a:path h="9556075" w="6980261">
                <a:moveTo>
                  <a:pt x="0" y="0"/>
                </a:moveTo>
                <a:lnTo>
                  <a:pt x="6980261" y="0"/>
                </a:lnTo>
                <a:lnTo>
                  <a:pt x="6980261" y="9556075"/>
                </a:lnTo>
                <a:lnTo>
                  <a:pt x="0" y="955607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0484" r="-148568" b="-10484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7833965" y="1076325"/>
            <a:ext cx="9425335" cy="919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40"/>
              </a:lnSpc>
            </a:pPr>
            <a:r>
              <a:rPr lang="en-US" sz="6400" spc="192">
                <a:solidFill>
                  <a:srgbClr val="000000"/>
                </a:solidFill>
                <a:latin typeface="League Gothic"/>
                <a:ea typeface="League Gothic"/>
                <a:cs typeface="League Gothic"/>
                <a:sym typeface="League Gothic"/>
              </a:rPr>
              <a:t>2. DATA CLEANING AND PROCESSING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833965" y="2591749"/>
            <a:ext cx="9489768" cy="39484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28097" indent="-314049" lvl="1">
              <a:lnSpc>
                <a:spcPts val="6225"/>
              </a:lnSpc>
              <a:buFont typeface="Arial"/>
              <a:buChar char="•"/>
            </a:pPr>
            <a:r>
              <a:rPr lang="en-US" sz="2909">
                <a:solidFill>
                  <a:srgbClr val="000000"/>
                </a:solidFill>
                <a:latin typeface="Cooper Hewitt"/>
                <a:ea typeface="Cooper Hewitt"/>
                <a:cs typeface="Cooper Hewitt"/>
                <a:sym typeface="Cooper Hewitt"/>
              </a:rPr>
              <a:t>2015 data was merged, cleaned, and processed.</a:t>
            </a:r>
          </a:p>
          <a:p>
            <a:pPr algn="l" marL="628097" indent="-314049" lvl="1">
              <a:lnSpc>
                <a:spcPts val="6225"/>
              </a:lnSpc>
              <a:buFont typeface="Arial"/>
              <a:buChar char="•"/>
            </a:pPr>
            <a:r>
              <a:rPr lang="en-US" sz="2909">
                <a:solidFill>
                  <a:srgbClr val="000000"/>
                </a:solidFill>
                <a:latin typeface="Cooper Hewitt"/>
                <a:ea typeface="Cooper Hewitt"/>
                <a:cs typeface="Cooper Hewitt"/>
                <a:sym typeface="Cooper Hewitt"/>
              </a:rPr>
              <a:t>Unfamiliar inputs (outliers) were removed for more accurate analysis and predictions.</a:t>
            </a:r>
          </a:p>
          <a:p>
            <a:pPr algn="l" marL="628097" indent="-314049" lvl="1">
              <a:lnSpc>
                <a:spcPts val="6225"/>
              </a:lnSpc>
              <a:buFont typeface="Arial"/>
              <a:buChar char="•"/>
            </a:pPr>
            <a:r>
              <a:rPr lang="en-US" sz="2909">
                <a:solidFill>
                  <a:srgbClr val="000000"/>
                </a:solidFill>
                <a:latin typeface="Cooper Hewitt"/>
                <a:ea typeface="Cooper Hewitt"/>
                <a:cs typeface="Cooper Hewitt"/>
                <a:sym typeface="Cooper Hewitt"/>
              </a:rPr>
              <a:t> There was no missing values, therefore no imputations needed for the datasets.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7514334"/>
            <a:ext cx="13846264" cy="3801619"/>
          </a:xfrm>
          <a:custGeom>
            <a:avLst/>
            <a:gdLst/>
            <a:ahLst/>
            <a:cxnLst/>
            <a:rect r="r" b="b" t="t" l="l"/>
            <a:pathLst>
              <a:path h="3801619" w="13846264">
                <a:moveTo>
                  <a:pt x="0" y="0"/>
                </a:moveTo>
                <a:lnTo>
                  <a:pt x="13846264" y="0"/>
                </a:lnTo>
                <a:lnTo>
                  <a:pt x="13846264" y="3801619"/>
                </a:lnTo>
                <a:lnTo>
                  <a:pt x="0" y="38016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327194" y="2613251"/>
            <a:ext cx="836746" cy="836746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D230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-47625"/>
              <a:ext cx="660400" cy="784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  <a:r>
                <a:rPr lang="en-US" b="true" sz="2599">
                  <a:solidFill>
                    <a:srgbClr val="000000"/>
                  </a:solidFill>
                  <a:latin typeface="Cooper Hewitt Bold"/>
                  <a:ea typeface="Cooper Hewitt Bold"/>
                  <a:cs typeface="Cooper Hewitt Bold"/>
                  <a:sym typeface="Cooper Hewitt Bold"/>
                </a:rPr>
                <a:t>1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327194" y="3950694"/>
            <a:ext cx="836746" cy="836746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D230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-47625"/>
              <a:ext cx="660400" cy="784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  <a:r>
                <a:rPr lang="en-US" b="true" sz="2599">
                  <a:solidFill>
                    <a:srgbClr val="000000"/>
                  </a:solidFill>
                  <a:latin typeface="Cooper Hewitt Bold"/>
                  <a:ea typeface="Cooper Hewitt Bold"/>
                  <a:cs typeface="Cooper Hewitt Bold"/>
                  <a:sym typeface="Cooper Hewitt Bold"/>
                </a:rPr>
                <a:t>2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327194" y="5292265"/>
            <a:ext cx="836746" cy="836746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D230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-47625"/>
              <a:ext cx="660400" cy="784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  <a:r>
                <a:rPr lang="en-US" b="true" sz="2599">
                  <a:solidFill>
                    <a:srgbClr val="000000"/>
                  </a:solidFill>
                  <a:latin typeface="Cooper Hewitt Bold"/>
                  <a:ea typeface="Cooper Hewitt Bold"/>
                  <a:cs typeface="Cooper Hewitt Bold"/>
                  <a:sym typeface="Cooper Hewitt Bold"/>
                </a:rPr>
                <a:t>3</a:t>
              </a: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2283587" y="6624044"/>
            <a:ext cx="836746" cy="836746"/>
          </a:xfrm>
          <a:custGeom>
            <a:avLst/>
            <a:gdLst/>
            <a:ahLst/>
            <a:cxnLst/>
            <a:rect r="r" b="b" t="t" l="l"/>
            <a:pathLst>
              <a:path h="836746" w="836746">
                <a:moveTo>
                  <a:pt x="0" y="0"/>
                </a:moveTo>
                <a:lnTo>
                  <a:pt x="836746" y="0"/>
                </a:lnTo>
                <a:lnTo>
                  <a:pt x="836746" y="836746"/>
                </a:lnTo>
                <a:lnTo>
                  <a:pt x="0" y="83674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433404" y="1076325"/>
            <a:ext cx="10319056" cy="919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40"/>
              </a:lnSpc>
            </a:pPr>
            <a:r>
              <a:rPr lang="en-US" sz="6400" spc="192">
                <a:solidFill>
                  <a:srgbClr val="000000"/>
                </a:solidFill>
                <a:latin typeface="League Gothic"/>
                <a:ea typeface="League Gothic"/>
                <a:cs typeface="League Gothic"/>
                <a:sym typeface="League Gothic"/>
              </a:rPr>
              <a:t>3. FEATURES WITH STRONG RELATIONSHIPS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409062" y="2653799"/>
            <a:ext cx="7791301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99"/>
              </a:lnSpc>
              <a:spcBef>
                <a:spcPct val="0"/>
              </a:spcBef>
            </a:pPr>
            <a:r>
              <a:rPr lang="en-US" sz="3999" spc="119">
                <a:solidFill>
                  <a:srgbClr val="000000"/>
                </a:solidFill>
                <a:latin typeface="Cooper Hewitt"/>
                <a:ea typeface="Cooper Hewitt"/>
                <a:cs typeface="Cooper Hewitt"/>
                <a:sym typeface="Cooper Hewitt"/>
              </a:rPr>
              <a:t>Payment type - Drop-off borough 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409062" y="3991242"/>
            <a:ext cx="7774037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99"/>
              </a:lnSpc>
              <a:spcBef>
                <a:spcPct val="0"/>
              </a:spcBef>
            </a:pPr>
            <a:r>
              <a:rPr lang="en-US" sz="3999" spc="119">
                <a:solidFill>
                  <a:srgbClr val="000000"/>
                </a:solidFill>
                <a:latin typeface="Cooper Hewitt"/>
                <a:ea typeface="Cooper Hewitt"/>
                <a:cs typeface="Cooper Hewitt"/>
                <a:sym typeface="Cooper Hewitt"/>
              </a:rPr>
              <a:t>Payment type - Passenger Count 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409062" y="5327917"/>
            <a:ext cx="7021116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99"/>
              </a:lnSpc>
              <a:spcBef>
                <a:spcPct val="0"/>
              </a:spcBef>
            </a:pPr>
            <a:r>
              <a:rPr lang="en-US" sz="3999" spc="119">
                <a:solidFill>
                  <a:srgbClr val="000000"/>
                </a:solidFill>
                <a:latin typeface="Cooper Hewitt"/>
                <a:ea typeface="Cooper Hewitt"/>
                <a:cs typeface="Cooper Hewitt"/>
                <a:sym typeface="Cooper Hewitt"/>
              </a:rPr>
              <a:t>Tip amount - Drop-off borough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3351776" y="6756667"/>
            <a:ext cx="12591660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00"/>
              </a:lnSpc>
              <a:spcBef>
                <a:spcPct val="0"/>
              </a:spcBef>
            </a:pPr>
            <a:r>
              <a:rPr lang="en-US" sz="3000" spc="89">
                <a:solidFill>
                  <a:srgbClr val="000000"/>
                </a:solidFill>
                <a:latin typeface="Cooper Hewitt"/>
                <a:ea typeface="Cooper Hewitt"/>
                <a:cs typeface="Cooper Hewitt"/>
                <a:sym typeface="Cooper Hewitt"/>
              </a:rPr>
              <a:t>Highest average tip for drop-off: Staten Island at $7.21 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4552062" y="2833186"/>
            <a:ext cx="1690073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00"/>
              </a:lnSpc>
              <a:spcBef>
                <a:spcPct val="0"/>
              </a:spcBef>
            </a:pPr>
            <a:r>
              <a:rPr lang="en-US" sz="2000" spc="60">
                <a:solidFill>
                  <a:srgbClr val="000000"/>
                </a:solidFill>
                <a:latin typeface="Cooper Hewitt"/>
                <a:ea typeface="Cooper Hewitt"/>
                <a:cs typeface="Cooper Hewitt"/>
                <a:sym typeface="Cooper Hewitt"/>
              </a:rPr>
              <a:t>p value &lt; 0.01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4552062" y="4019817"/>
            <a:ext cx="1690073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00"/>
              </a:lnSpc>
              <a:spcBef>
                <a:spcPct val="0"/>
              </a:spcBef>
            </a:pPr>
            <a:r>
              <a:rPr lang="en-US" sz="2000" spc="60">
                <a:solidFill>
                  <a:srgbClr val="000000"/>
                </a:solidFill>
                <a:latin typeface="Cooper Hewitt"/>
                <a:ea typeface="Cooper Hewitt"/>
                <a:cs typeface="Cooper Hewitt"/>
                <a:sym typeface="Cooper Hewitt"/>
              </a:rPr>
              <a:t>p value &lt; 0.01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4552062" y="5507305"/>
            <a:ext cx="1690073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00"/>
              </a:lnSpc>
              <a:spcBef>
                <a:spcPct val="0"/>
              </a:spcBef>
            </a:pPr>
            <a:r>
              <a:rPr lang="en-US" sz="2000" spc="60">
                <a:solidFill>
                  <a:srgbClr val="000000"/>
                </a:solidFill>
                <a:latin typeface="Cooper Hewitt"/>
                <a:ea typeface="Cooper Hewitt"/>
                <a:cs typeface="Cooper Hewitt"/>
                <a:sym typeface="Cooper Hewitt"/>
              </a:rPr>
              <a:t>p value &lt; 0.01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4108018" y="1464628"/>
            <a:ext cx="2578162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00"/>
              </a:lnSpc>
              <a:spcBef>
                <a:spcPct val="0"/>
              </a:spcBef>
            </a:pPr>
            <a:r>
              <a:rPr lang="en-US" sz="2000" spc="60">
                <a:solidFill>
                  <a:srgbClr val="000000"/>
                </a:solidFill>
                <a:latin typeface="Cooper Hewitt"/>
                <a:ea typeface="Cooper Hewitt"/>
                <a:cs typeface="Cooper Hewitt"/>
                <a:sym typeface="Cooper Hewitt"/>
              </a:rPr>
              <a:t>Technical Information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-230024" y="0"/>
            <a:ext cx="18748048" cy="10591800"/>
          </a:xfrm>
          <a:prstGeom prst="rect">
            <a:avLst/>
          </a:prstGeom>
          <a:solidFill>
            <a:srgbClr val="FFD230"/>
          </a:solidFill>
        </p:spPr>
      </p:sp>
      <p:sp>
        <p:nvSpPr>
          <p:cNvPr name="AutoShape 3" id="3"/>
          <p:cNvSpPr/>
          <p:nvPr/>
        </p:nvSpPr>
        <p:spPr>
          <a:xfrm rot="0">
            <a:off x="1028700" y="2286818"/>
            <a:ext cx="1343248" cy="115812"/>
          </a:xfrm>
          <a:prstGeom prst="rect">
            <a:avLst/>
          </a:prstGeom>
          <a:solidFill>
            <a:srgbClr val="000000"/>
          </a:solidFill>
        </p:spPr>
      </p:sp>
      <p:sp>
        <p:nvSpPr>
          <p:cNvPr name="AutoShape 4" id="4"/>
          <p:cNvSpPr/>
          <p:nvPr/>
        </p:nvSpPr>
        <p:spPr>
          <a:xfrm rot="0">
            <a:off x="-230024" y="9556075"/>
            <a:ext cx="18748048" cy="1035725"/>
          </a:xfrm>
          <a:prstGeom prst="rect">
            <a:avLst/>
          </a:prstGeom>
          <a:solidFill>
            <a:srgbClr val="FFFFFF"/>
          </a:solidFill>
        </p:spPr>
      </p:sp>
      <p:sp>
        <p:nvSpPr>
          <p:cNvPr name="Freeform 5" id="5"/>
          <p:cNvSpPr/>
          <p:nvPr/>
        </p:nvSpPr>
        <p:spPr>
          <a:xfrm flipH="false" flipV="false" rot="0">
            <a:off x="10893987" y="0"/>
            <a:ext cx="7394013" cy="9556075"/>
          </a:xfrm>
          <a:custGeom>
            <a:avLst/>
            <a:gdLst/>
            <a:ahLst/>
            <a:cxnLst/>
            <a:rect r="r" b="b" t="t" l="l"/>
            <a:pathLst>
              <a:path h="9556075" w="7394013">
                <a:moveTo>
                  <a:pt x="0" y="0"/>
                </a:moveTo>
                <a:lnTo>
                  <a:pt x="7394013" y="0"/>
                </a:lnTo>
                <a:lnTo>
                  <a:pt x="7394013" y="9556075"/>
                </a:lnTo>
                <a:lnTo>
                  <a:pt x="0" y="95560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953283" y="3823920"/>
            <a:ext cx="1471980" cy="1471980"/>
          </a:xfrm>
          <a:custGeom>
            <a:avLst/>
            <a:gdLst/>
            <a:ahLst/>
            <a:cxnLst/>
            <a:rect r="r" b="b" t="t" l="l"/>
            <a:pathLst>
              <a:path h="1471980" w="1471980">
                <a:moveTo>
                  <a:pt x="0" y="0"/>
                </a:moveTo>
                <a:lnTo>
                  <a:pt x="1471980" y="0"/>
                </a:lnTo>
                <a:lnTo>
                  <a:pt x="1471980" y="1471980"/>
                </a:lnTo>
                <a:lnTo>
                  <a:pt x="0" y="147198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1076325"/>
            <a:ext cx="8807762" cy="919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40"/>
              </a:lnSpc>
            </a:pPr>
            <a:r>
              <a:rPr lang="en-US" sz="6400" spc="192">
                <a:solidFill>
                  <a:srgbClr val="000000"/>
                </a:solidFill>
                <a:latin typeface="League Gothic"/>
                <a:ea typeface="League Gothic"/>
                <a:cs typeface="League Gothic"/>
                <a:sym typeface="League Gothic"/>
              </a:rPr>
              <a:t>4. NEIGHBORHOODS THAT LOVE TAXI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3116865"/>
            <a:ext cx="9411138" cy="8559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96571" indent="-248285" lvl="1">
              <a:lnSpc>
                <a:spcPts val="3220"/>
              </a:lnSpc>
              <a:buFont typeface="Arial"/>
              <a:buChar char="•"/>
            </a:pPr>
            <a:r>
              <a:rPr lang="en-US" b="true" sz="2300">
                <a:solidFill>
                  <a:srgbClr val="000000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Chelsea and Clinton: </a:t>
            </a:r>
            <a:r>
              <a:rPr lang="en-US" sz="2300">
                <a:solidFill>
                  <a:srgbClr val="000000"/>
                </a:solidFill>
                <a:latin typeface="Cooper Hewitt"/>
                <a:ea typeface="Cooper Hewitt"/>
                <a:cs typeface="Cooper Hewitt"/>
                <a:sym typeface="Cooper Hewitt"/>
              </a:rPr>
              <a:t>Nearly 300,000 trips in 2015</a:t>
            </a:r>
          </a:p>
          <a:p>
            <a:pPr algn="l">
              <a:lnSpc>
                <a:spcPts val="3220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5876925"/>
            <a:ext cx="7854255" cy="23644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96571" indent="-248285" lvl="1">
              <a:lnSpc>
                <a:spcPts val="4692"/>
              </a:lnSpc>
              <a:buFont typeface="Arial"/>
              <a:buChar char="•"/>
            </a:pPr>
            <a:r>
              <a:rPr lang="en-US" b="true" sz="2300" spc="69">
                <a:solidFill>
                  <a:srgbClr val="000000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Gramercy Park and Murray Hill: </a:t>
            </a:r>
            <a:r>
              <a:rPr lang="en-US" sz="2300" spc="69">
                <a:solidFill>
                  <a:srgbClr val="000000"/>
                </a:solidFill>
                <a:latin typeface="Cooper Hewitt"/>
                <a:ea typeface="Cooper Hewitt"/>
                <a:cs typeface="Cooper Hewitt"/>
                <a:sym typeface="Cooper Hewitt"/>
              </a:rPr>
              <a:t>Around 250,000 trips</a:t>
            </a:r>
          </a:p>
          <a:p>
            <a:pPr algn="l" marL="496571" indent="-248285" lvl="1">
              <a:lnSpc>
                <a:spcPts val="4692"/>
              </a:lnSpc>
              <a:buFont typeface="Arial"/>
              <a:buChar char="•"/>
            </a:pPr>
            <a:r>
              <a:rPr lang="en-US" b="true" sz="2300" spc="69">
                <a:solidFill>
                  <a:srgbClr val="000000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Upper West Side: </a:t>
            </a:r>
            <a:r>
              <a:rPr lang="en-US" sz="2300" spc="69">
                <a:solidFill>
                  <a:srgbClr val="000000"/>
                </a:solidFill>
                <a:latin typeface="Cooper Hewitt"/>
                <a:ea typeface="Cooper Hewitt"/>
                <a:cs typeface="Cooper Hewitt"/>
                <a:sym typeface="Cooper Hewitt"/>
              </a:rPr>
              <a:t>Around 102,000 trips</a:t>
            </a:r>
          </a:p>
          <a:p>
            <a:pPr algn="l" marL="496571" indent="-248285" lvl="1">
              <a:lnSpc>
                <a:spcPts val="4692"/>
              </a:lnSpc>
              <a:buFont typeface="Arial"/>
              <a:buChar char="•"/>
            </a:pPr>
            <a:r>
              <a:rPr lang="en-US" b="true" sz="2300" spc="69">
                <a:solidFill>
                  <a:srgbClr val="000000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Greenwich Village and Soho:</a:t>
            </a:r>
            <a:r>
              <a:rPr lang="en-US" sz="2300" spc="69">
                <a:solidFill>
                  <a:srgbClr val="000000"/>
                </a:solidFill>
                <a:latin typeface="Cooper Hewitt"/>
                <a:ea typeface="Cooper Hewitt"/>
                <a:cs typeface="Cooper Hewitt"/>
                <a:sym typeface="Cooper Hewitt"/>
              </a:rPr>
              <a:t> 99,000 trips</a:t>
            </a:r>
          </a:p>
          <a:p>
            <a:pPr algn="l" marL="496571" indent="-248285" lvl="1">
              <a:lnSpc>
                <a:spcPts val="4692"/>
              </a:lnSpc>
              <a:buFont typeface="Arial"/>
              <a:buChar char="•"/>
            </a:pPr>
            <a:r>
              <a:rPr lang="en-US" b="true" sz="2300" spc="69">
                <a:solidFill>
                  <a:srgbClr val="000000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Lower Manhattan:</a:t>
            </a:r>
            <a:r>
              <a:rPr lang="en-US" sz="2300" spc="69">
                <a:solidFill>
                  <a:srgbClr val="000000"/>
                </a:solidFill>
                <a:latin typeface="Cooper Hewitt"/>
                <a:ea typeface="Cooper Hewitt"/>
                <a:cs typeface="Cooper Hewitt"/>
                <a:sym typeface="Cooper Hewitt"/>
              </a:rPr>
              <a:t> Nearly 54,000 trips</a:t>
            </a:r>
            <a:r>
              <a:rPr lang="en-US" b="true" sz="2300" spc="69">
                <a:solidFill>
                  <a:srgbClr val="000000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883052" y="4469502"/>
            <a:ext cx="4411638" cy="6646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85"/>
              </a:lnSpc>
              <a:spcBef>
                <a:spcPct val="0"/>
              </a:spcBef>
            </a:pPr>
            <a:r>
              <a:rPr lang="en-US" sz="4713" spc="141">
                <a:solidFill>
                  <a:srgbClr val="FFFFFF"/>
                </a:solidFill>
                <a:latin typeface="League Gothic"/>
                <a:ea typeface="League Gothic"/>
                <a:cs typeface="League Gothic"/>
                <a:sym typeface="League Gothic"/>
              </a:rPr>
              <a:t>PLACE MORE CABS HERE?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028700" y="3311642"/>
            <a:ext cx="1343248" cy="115812"/>
          </a:xfrm>
          <a:prstGeom prst="rect">
            <a:avLst/>
          </a:prstGeom>
          <a:solidFill>
            <a:srgbClr val="FFD230"/>
          </a:solidFill>
        </p:spPr>
      </p:sp>
      <p:sp>
        <p:nvSpPr>
          <p:cNvPr name="AutoShape 3" id="3"/>
          <p:cNvSpPr/>
          <p:nvPr/>
        </p:nvSpPr>
        <p:spPr>
          <a:xfrm rot="0">
            <a:off x="-230024" y="9556075"/>
            <a:ext cx="18748048" cy="1035725"/>
          </a:xfrm>
          <a:prstGeom prst="rect">
            <a:avLst/>
          </a:prstGeom>
          <a:solidFill>
            <a:srgbClr val="FFD230"/>
          </a:solidFill>
        </p:spPr>
      </p:sp>
      <p:sp>
        <p:nvSpPr>
          <p:cNvPr name="Freeform 4" id="4"/>
          <p:cNvSpPr/>
          <p:nvPr/>
        </p:nvSpPr>
        <p:spPr>
          <a:xfrm flipH="false" flipV="false" rot="0">
            <a:off x="11921265" y="0"/>
            <a:ext cx="6366735" cy="9556075"/>
          </a:xfrm>
          <a:custGeom>
            <a:avLst/>
            <a:gdLst/>
            <a:ahLst/>
            <a:cxnLst/>
            <a:rect r="r" b="b" t="t" l="l"/>
            <a:pathLst>
              <a:path h="9556075" w="6366735">
                <a:moveTo>
                  <a:pt x="0" y="0"/>
                </a:moveTo>
                <a:lnTo>
                  <a:pt x="6366735" y="0"/>
                </a:lnTo>
                <a:lnTo>
                  <a:pt x="6366735" y="9556075"/>
                </a:lnTo>
                <a:lnTo>
                  <a:pt x="0" y="955607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aphicFrame>
        <p:nvGraphicFramePr>
          <p:cNvPr name="Table 5" id="5"/>
          <p:cNvGraphicFramePr>
            <a:graphicFrameLocks noGrp="true"/>
          </p:cNvGraphicFramePr>
          <p:nvPr/>
        </p:nvGraphicFramePr>
        <p:xfrm>
          <a:off x="922242" y="3808454"/>
          <a:ext cx="10279550" cy="5086350"/>
        </p:xfrm>
        <a:graphic>
          <a:graphicData uri="http://schemas.openxmlformats.org/drawingml/2006/table">
            <a:tbl>
              <a:tblPr/>
              <a:tblGrid>
                <a:gridCol w="5139775"/>
                <a:gridCol w="5139775"/>
              </a:tblGrid>
              <a:tr h="155469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 b="true">
                          <a:solidFill>
                            <a:srgbClr val="000000"/>
                          </a:solidFill>
                          <a:latin typeface="Cooper Hewitt Bold"/>
                          <a:ea typeface="Cooper Hewitt Bold"/>
                          <a:cs typeface="Cooper Hewitt Bold"/>
                          <a:sym typeface="Cooper Hewitt Bold"/>
                        </a:rPr>
                        <a:t>Neighborhood Names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23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 b="true">
                          <a:solidFill>
                            <a:srgbClr val="000000"/>
                          </a:solidFill>
                          <a:latin typeface="Cooper Hewitt Bold"/>
                          <a:ea typeface="Cooper Hewitt Bold"/>
                          <a:cs typeface="Cooper Hewitt Bold"/>
                          <a:sym typeface="Cooper Hewitt Bold"/>
                        </a:rPr>
                        <a:t>Average Duration per Trip (Mins)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230"/>
                    </a:solidFill>
                  </a:tcPr>
                </a:tc>
              </a:tr>
              <a:tr h="102686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Cooper Hewitt"/>
                          <a:ea typeface="Cooper Hewitt"/>
                          <a:cs typeface="Cooper Hewitt"/>
                          <a:sym typeface="Cooper Hewitt"/>
                        </a:rPr>
                        <a:t>Rockaways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Cooper Hewitt"/>
                          <a:ea typeface="Cooper Hewitt"/>
                          <a:cs typeface="Cooper Hewitt"/>
                          <a:sym typeface="Cooper Hewitt"/>
                        </a:rPr>
                        <a:t>28.01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3492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Cooper Hewitt"/>
                          <a:ea typeface="Cooper Hewitt"/>
                          <a:cs typeface="Cooper Hewitt"/>
                          <a:sym typeface="Cooper Hewitt"/>
                        </a:rPr>
                        <a:t>Canarsie and Flatlands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Cooper Hewitt"/>
                          <a:ea typeface="Cooper Hewitt"/>
                          <a:cs typeface="Cooper Hewitt"/>
                          <a:sym typeface="Cooper Hewitt"/>
                        </a:rPr>
                        <a:t>14.96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3492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Cooper Hewitt"/>
                          <a:ea typeface="Cooper Hewitt"/>
                          <a:cs typeface="Cooper Hewitt"/>
                          <a:sym typeface="Cooper Hewitt"/>
                        </a:rPr>
                        <a:t>Central Queens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Cooper Hewitt"/>
                          <a:ea typeface="Cooper Hewitt"/>
                          <a:cs typeface="Cooper Hewitt"/>
                          <a:sym typeface="Cooper Hewitt"/>
                        </a:rPr>
                        <a:t>12.22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3492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Cooper Hewitt"/>
                          <a:ea typeface="Cooper Hewitt"/>
                          <a:cs typeface="Cooper Hewitt"/>
                          <a:sym typeface="Cooper Hewitt"/>
                        </a:rPr>
                        <a:t>Northeast Queens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000000"/>
                          </a:solidFill>
                          <a:latin typeface="Cooper Hewitt"/>
                          <a:ea typeface="Cooper Hewitt"/>
                          <a:cs typeface="Cooper Hewitt"/>
                          <a:sym typeface="Cooper Hewitt"/>
                        </a:rPr>
                        <a:t>11.64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6" id="6"/>
          <p:cNvSpPr txBox="true"/>
          <p:nvPr/>
        </p:nvSpPr>
        <p:spPr>
          <a:xfrm rot="0">
            <a:off x="1028700" y="1076325"/>
            <a:ext cx="10523507" cy="919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40"/>
              </a:lnSpc>
            </a:pPr>
            <a:r>
              <a:rPr lang="en-US" sz="6400" spc="192">
                <a:solidFill>
                  <a:srgbClr val="000000"/>
                </a:solidFill>
                <a:latin typeface="League Gothic"/>
                <a:ea typeface="League Gothic"/>
                <a:cs typeface="League Gothic"/>
                <a:sym typeface="League Gothic"/>
              </a:rPr>
              <a:t>5. IMPROVING OPERATION (TRAFFIC JAMS?)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2291200"/>
            <a:ext cx="8537371" cy="638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>
                <a:solidFill>
                  <a:srgbClr val="000000"/>
                </a:solidFill>
                <a:latin typeface="Cooper Hewitt"/>
                <a:ea typeface="Cooper Hewitt"/>
                <a:cs typeface="Cooper Hewitt"/>
                <a:sym typeface="Cooper Hewitt"/>
              </a:rPr>
              <a:t>MOST HEAVY TRAFFIC NEIGHBORHOODS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1111" r="0" b="-61111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4816593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D230">
                <a:alpha val="71765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04775"/>
              <a:ext cx="4816593" cy="28141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AutoShape 6" id="6"/>
          <p:cNvSpPr/>
          <p:nvPr/>
        </p:nvSpPr>
        <p:spPr>
          <a:xfrm rot="0">
            <a:off x="708699" y="715457"/>
            <a:ext cx="16870601" cy="9110706"/>
          </a:xfrm>
          <a:prstGeom prst="rect">
            <a:avLst/>
          </a:prstGeom>
          <a:solidFill>
            <a:srgbClr val="FFFFFF"/>
          </a:solidFill>
        </p:spPr>
      </p:sp>
      <p:sp>
        <p:nvSpPr>
          <p:cNvPr name="AutoShape 7" id="7"/>
          <p:cNvSpPr/>
          <p:nvPr/>
        </p:nvSpPr>
        <p:spPr>
          <a:xfrm rot="0">
            <a:off x="8472376" y="2694933"/>
            <a:ext cx="1343248" cy="115812"/>
          </a:xfrm>
          <a:prstGeom prst="rect">
            <a:avLst/>
          </a:prstGeom>
          <a:solidFill>
            <a:srgbClr val="000000"/>
          </a:solidFill>
        </p:spPr>
      </p:sp>
      <p:grpSp>
        <p:nvGrpSpPr>
          <p:cNvPr name="Group 8" id="8"/>
          <p:cNvGrpSpPr/>
          <p:nvPr/>
        </p:nvGrpSpPr>
        <p:grpSpPr>
          <a:xfrm rot="0">
            <a:off x="1028700" y="2905995"/>
            <a:ext cx="7641074" cy="2588003"/>
            <a:chOff x="0" y="0"/>
            <a:chExt cx="10188099" cy="345067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0188099" cy="2831266"/>
            </a:xfrm>
            <a:custGeom>
              <a:avLst/>
              <a:gdLst/>
              <a:ahLst/>
              <a:cxnLst/>
              <a:rect r="r" b="b" t="t" l="l"/>
              <a:pathLst>
                <a:path h="2831266" w="10188099">
                  <a:moveTo>
                    <a:pt x="0" y="0"/>
                  </a:moveTo>
                  <a:lnTo>
                    <a:pt x="10188099" y="0"/>
                  </a:lnTo>
                  <a:lnTo>
                    <a:pt x="10188099" y="2831266"/>
                  </a:lnTo>
                  <a:lnTo>
                    <a:pt x="0" y="28312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836962" y="2954963"/>
              <a:ext cx="8956523" cy="495707"/>
            </a:xfrm>
            <a:custGeom>
              <a:avLst/>
              <a:gdLst/>
              <a:ahLst/>
              <a:cxnLst/>
              <a:rect r="r" b="b" t="t" l="l"/>
              <a:pathLst>
                <a:path h="495707" w="8956523">
                  <a:moveTo>
                    <a:pt x="0" y="0"/>
                  </a:moveTo>
                  <a:lnTo>
                    <a:pt x="8956524" y="0"/>
                  </a:lnTo>
                  <a:lnTo>
                    <a:pt x="8956524" y="495707"/>
                  </a:lnTo>
                  <a:lnTo>
                    <a:pt x="0" y="4957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9144000" y="2905995"/>
            <a:ext cx="7546740" cy="2719909"/>
            <a:chOff x="0" y="0"/>
            <a:chExt cx="10062321" cy="362654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0062321" cy="3007330"/>
            </a:xfrm>
            <a:custGeom>
              <a:avLst/>
              <a:gdLst/>
              <a:ahLst/>
              <a:cxnLst/>
              <a:rect r="r" b="b" t="t" l="l"/>
              <a:pathLst>
                <a:path h="3007330" w="10062321">
                  <a:moveTo>
                    <a:pt x="0" y="0"/>
                  </a:moveTo>
                  <a:lnTo>
                    <a:pt x="10062321" y="0"/>
                  </a:lnTo>
                  <a:lnTo>
                    <a:pt x="10062321" y="3007330"/>
                  </a:lnTo>
                  <a:lnTo>
                    <a:pt x="0" y="30073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1220" t="0" r="-1220" b="-1974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826630" y="3136958"/>
              <a:ext cx="8845949" cy="489587"/>
            </a:xfrm>
            <a:custGeom>
              <a:avLst/>
              <a:gdLst/>
              <a:ahLst/>
              <a:cxnLst/>
              <a:rect r="r" b="b" t="t" l="l"/>
              <a:pathLst>
                <a:path h="489587" w="8845949">
                  <a:moveTo>
                    <a:pt x="0" y="0"/>
                  </a:moveTo>
                  <a:lnTo>
                    <a:pt x="8845949" y="0"/>
                  </a:lnTo>
                  <a:lnTo>
                    <a:pt x="8845949" y="489587"/>
                  </a:lnTo>
                  <a:lnTo>
                    <a:pt x="0" y="4895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028700" y="5996023"/>
            <a:ext cx="7345114" cy="2557035"/>
            <a:chOff x="0" y="0"/>
            <a:chExt cx="9793486" cy="340938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9793486" cy="2913673"/>
            </a:xfrm>
            <a:custGeom>
              <a:avLst/>
              <a:gdLst/>
              <a:ahLst/>
              <a:cxnLst/>
              <a:rect r="r" b="b" t="t" l="l"/>
              <a:pathLst>
                <a:path h="2913673" w="9793486">
                  <a:moveTo>
                    <a:pt x="0" y="0"/>
                  </a:moveTo>
                  <a:lnTo>
                    <a:pt x="9793486" y="0"/>
                  </a:lnTo>
                  <a:lnTo>
                    <a:pt x="9793486" y="2913673"/>
                  </a:lnTo>
                  <a:lnTo>
                    <a:pt x="0" y="29136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836962" y="2913673"/>
              <a:ext cx="8956523" cy="495707"/>
            </a:xfrm>
            <a:custGeom>
              <a:avLst/>
              <a:gdLst/>
              <a:ahLst/>
              <a:cxnLst/>
              <a:rect r="r" b="b" t="t" l="l"/>
              <a:pathLst>
                <a:path h="495707" w="8956523">
                  <a:moveTo>
                    <a:pt x="0" y="0"/>
                  </a:moveTo>
                  <a:lnTo>
                    <a:pt x="8956524" y="0"/>
                  </a:lnTo>
                  <a:lnTo>
                    <a:pt x="8956524" y="495707"/>
                  </a:lnTo>
                  <a:lnTo>
                    <a:pt x="0" y="4957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sp>
        <p:nvSpPr>
          <p:cNvPr name="TextBox 17" id="17"/>
          <p:cNvSpPr txBox="true"/>
          <p:nvPr/>
        </p:nvSpPr>
        <p:spPr>
          <a:xfrm rot="0">
            <a:off x="5792541" y="1283328"/>
            <a:ext cx="6702918" cy="919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40"/>
              </a:lnSpc>
            </a:pPr>
            <a:r>
              <a:rPr lang="en-US" sz="6400" spc="192">
                <a:solidFill>
                  <a:srgbClr val="000000"/>
                </a:solidFill>
                <a:latin typeface="League Gothic"/>
                <a:ea typeface="League Gothic"/>
                <a:cs typeface="League Gothic"/>
                <a:sym typeface="League Gothic"/>
              </a:rPr>
              <a:t>5. IMPROVING OPERATIONS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6041923" y="2250433"/>
            <a:ext cx="5780675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00"/>
              </a:lnSpc>
            </a:pPr>
            <a:r>
              <a:rPr lang="en-US" sz="2000" spc="60">
                <a:solidFill>
                  <a:srgbClr val="000000"/>
                </a:solidFill>
                <a:latin typeface="Cooper Hewitt"/>
                <a:ea typeface="Cooper Hewitt"/>
                <a:cs typeface="Cooper Hewitt"/>
                <a:sym typeface="Cooper Hewitt"/>
              </a:rPr>
              <a:t>What time and where do</a:t>
            </a:r>
            <a:r>
              <a:rPr lang="en-US" sz="2000" spc="60">
                <a:solidFill>
                  <a:srgbClr val="000000"/>
                </a:solidFill>
                <a:latin typeface="Cooper Hewitt"/>
                <a:ea typeface="Cooper Hewitt"/>
                <a:cs typeface="Cooper Hewitt"/>
                <a:sym typeface="Cooper Hewitt"/>
              </a:rPr>
              <a:t> New Yorkers need Taxi?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9144000" y="5996023"/>
            <a:ext cx="7546740" cy="2557035"/>
            <a:chOff x="0" y="0"/>
            <a:chExt cx="10062321" cy="340938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0062321" cy="2993654"/>
            </a:xfrm>
            <a:custGeom>
              <a:avLst/>
              <a:gdLst/>
              <a:ahLst/>
              <a:cxnLst/>
              <a:rect r="r" b="b" t="t" l="l"/>
              <a:pathLst>
                <a:path h="2993654" w="10062321">
                  <a:moveTo>
                    <a:pt x="0" y="0"/>
                  </a:moveTo>
                  <a:lnTo>
                    <a:pt x="10062321" y="0"/>
                  </a:lnTo>
                  <a:lnTo>
                    <a:pt x="10062321" y="2993654"/>
                  </a:lnTo>
                  <a:lnTo>
                    <a:pt x="0" y="29936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911129" y="2913673"/>
              <a:ext cx="8956523" cy="495707"/>
            </a:xfrm>
            <a:custGeom>
              <a:avLst/>
              <a:gdLst/>
              <a:ahLst/>
              <a:cxnLst/>
              <a:rect r="r" b="b" t="t" l="l"/>
              <a:pathLst>
                <a:path h="495707" w="8956523">
                  <a:moveTo>
                    <a:pt x="0" y="0"/>
                  </a:moveTo>
                  <a:lnTo>
                    <a:pt x="8956523" y="0"/>
                  </a:lnTo>
                  <a:lnTo>
                    <a:pt x="8956523" y="495707"/>
                  </a:lnTo>
                  <a:lnTo>
                    <a:pt x="0" y="4957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sp>
        <p:nvSpPr>
          <p:cNvPr name="TextBox 22" id="22"/>
          <p:cNvSpPr txBox="true"/>
          <p:nvPr/>
        </p:nvSpPr>
        <p:spPr>
          <a:xfrm rot="0">
            <a:off x="6038733" y="8724508"/>
            <a:ext cx="5780675" cy="825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00"/>
              </a:lnSpc>
            </a:pPr>
            <a:r>
              <a:rPr lang="en-US" sz="2000" spc="60">
                <a:solidFill>
                  <a:srgbClr val="000000"/>
                </a:solidFill>
                <a:latin typeface="Cooper Hewitt"/>
                <a:ea typeface="Cooper Hewitt"/>
                <a:cs typeface="Cooper Hewitt"/>
                <a:sym typeface="Cooper Hewitt"/>
              </a:rPr>
              <a:t>New York never sleeps!</a:t>
            </a:r>
          </a:p>
          <a:p>
            <a:pPr algn="ctr">
              <a:lnSpc>
                <a:spcPts val="3100"/>
              </a:lnSpc>
            </a:pPr>
            <a:r>
              <a:rPr lang="en-US" sz="2000" spc="60">
                <a:solidFill>
                  <a:srgbClr val="000000"/>
                </a:solidFill>
                <a:latin typeface="Cooper Hewitt"/>
                <a:ea typeface="Cooper Hewitt"/>
                <a:cs typeface="Cooper Hewitt"/>
                <a:sym typeface="Cooper Hewitt"/>
              </a:rPr>
              <a:t>Each areas have very different active times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1111" r="0" b="-61111"/>
            </a:stretch>
          </a:blipFill>
        </p:spPr>
      </p:sp>
      <p:sp>
        <p:nvSpPr>
          <p:cNvPr name="AutoShape 3" id="3"/>
          <p:cNvSpPr/>
          <p:nvPr/>
        </p:nvSpPr>
        <p:spPr>
          <a:xfrm rot="0">
            <a:off x="3700465" y="1375326"/>
            <a:ext cx="11228887" cy="7882974"/>
          </a:xfrm>
          <a:prstGeom prst="rect">
            <a:avLst/>
          </a:prstGeom>
          <a:solidFill>
            <a:srgbClr val="000000"/>
          </a:solidFill>
        </p:spPr>
      </p:sp>
      <p:sp>
        <p:nvSpPr>
          <p:cNvPr name="AutoShape 4" id="4"/>
          <p:cNvSpPr/>
          <p:nvPr/>
        </p:nvSpPr>
        <p:spPr>
          <a:xfrm rot="0">
            <a:off x="8472376" y="3418790"/>
            <a:ext cx="1343248" cy="115812"/>
          </a:xfrm>
          <a:prstGeom prst="rect">
            <a:avLst/>
          </a:prstGeom>
          <a:solidFill>
            <a:srgbClr val="FFFFFF"/>
          </a:solidFill>
        </p:spPr>
      </p:sp>
      <p:graphicFrame>
        <p:nvGraphicFramePr>
          <p:cNvPr name="Table 5" id="5"/>
          <p:cNvGraphicFramePr>
            <a:graphicFrameLocks noGrp="true"/>
          </p:cNvGraphicFramePr>
          <p:nvPr/>
        </p:nvGraphicFramePr>
        <p:xfrm>
          <a:off x="4444670" y="4252234"/>
          <a:ext cx="9398659" cy="4286250"/>
        </p:xfrm>
        <a:graphic>
          <a:graphicData uri="http://schemas.openxmlformats.org/drawingml/2006/table">
            <a:tbl>
              <a:tblPr/>
              <a:tblGrid>
                <a:gridCol w="3738843"/>
                <a:gridCol w="2267948"/>
                <a:gridCol w="1695934"/>
                <a:gridCol w="1695934"/>
              </a:tblGrid>
              <a:tr h="121091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 b="true">
                          <a:solidFill>
                            <a:srgbClr val="000000"/>
                          </a:solidFill>
                          <a:latin typeface="Cooper Hewitt Bold"/>
                          <a:ea typeface="Cooper Hewitt Bold"/>
                          <a:cs typeface="Cooper Hewitt Bold"/>
                          <a:sym typeface="Cooper Hewitt Bold"/>
                        </a:rPr>
                        <a:t>Example Holiday Names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 b="true">
                          <a:solidFill>
                            <a:srgbClr val="000000"/>
                          </a:solidFill>
                          <a:latin typeface="Cooper Hewitt Bold"/>
                          <a:ea typeface="Cooper Hewitt Bold"/>
                          <a:cs typeface="Cooper Hewitt Bold"/>
                          <a:sym typeface="Cooper Hewitt Bold"/>
                        </a:rPr>
                        <a:t>Days of the week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 b="true">
                          <a:solidFill>
                            <a:srgbClr val="000000"/>
                          </a:solidFill>
                          <a:latin typeface="Cooper Hewitt Bold"/>
                          <a:ea typeface="Cooper Hewitt Bold"/>
                          <a:cs typeface="Cooper Hewitt Bold"/>
                          <a:sym typeface="Cooper Hewitt Bold"/>
                        </a:rPr>
                        <a:t>Average Trip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 b="true">
                          <a:solidFill>
                            <a:srgbClr val="000000"/>
                          </a:solidFill>
                          <a:latin typeface="Cooper Hewitt Bold"/>
                          <a:ea typeface="Cooper Hewitt Bold"/>
                          <a:cs typeface="Cooper Hewitt Bold"/>
                          <a:sym typeface="Cooper Hewitt Bold"/>
                        </a:rPr>
                        <a:t>Holiday Trip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</a:tr>
              <a:tr h="102831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Cooper Hewitt"/>
                          <a:ea typeface="Cooper Hewitt"/>
                          <a:cs typeface="Cooper Hewitt"/>
                          <a:sym typeface="Cooper Hewitt"/>
                        </a:rPr>
                        <a:t>New Years Day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Cooper Hewitt"/>
                          <a:ea typeface="Cooper Hewitt"/>
                          <a:cs typeface="Cooper Hewitt"/>
                          <a:sym typeface="Cooper Hewitt"/>
                        </a:rPr>
                        <a:t>Thursday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Cooper Hewitt"/>
                          <a:ea typeface="Cooper Hewitt"/>
                          <a:cs typeface="Cooper Hewitt"/>
                          <a:sym typeface="Cooper Hewitt"/>
                        </a:rPr>
                        <a:t>3386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Cooper Hewitt"/>
                          <a:ea typeface="Cooper Hewitt"/>
                          <a:cs typeface="Cooper Hewitt"/>
                          <a:sym typeface="Cooper Hewitt"/>
                        </a:rPr>
                        <a:t>2888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1091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Cooper Hewitt"/>
                          <a:ea typeface="Cooper Hewitt"/>
                          <a:cs typeface="Cooper Hewitt"/>
                          <a:sym typeface="Cooper Hewitt"/>
                        </a:rPr>
                        <a:t>Independence Day (observed)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Cooper Hewitt"/>
                          <a:ea typeface="Cooper Hewitt"/>
                          <a:cs typeface="Cooper Hewitt"/>
                          <a:sym typeface="Cooper Hewitt"/>
                        </a:rPr>
                        <a:t>Saturday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Cooper Hewitt"/>
                          <a:ea typeface="Cooper Hewitt"/>
                          <a:cs typeface="Cooper Hewitt"/>
                          <a:sym typeface="Cooper Hewitt"/>
                        </a:rPr>
                        <a:t>3570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Cooper Hewitt"/>
                          <a:ea typeface="Cooper Hewitt"/>
                          <a:cs typeface="Cooper Hewitt"/>
                          <a:sym typeface="Cooper Hewitt"/>
                        </a:rPr>
                        <a:t>3844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3610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Cooper Hewitt"/>
                          <a:ea typeface="Cooper Hewitt"/>
                          <a:cs typeface="Cooper Hewitt"/>
                          <a:sym typeface="Cooper Hewitt"/>
                        </a:rPr>
                        <a:t>Memorial Day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Cooper Hewitt"/>
                          <a:ea typeface="Cooper Hewitt"/>
                          <a:cs typeface="Cooper Hewitt"/>
                          <a:sym typeface="Cooper Hewitt"/>
                        </a:rPr>
                        <a:t>Monday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Cooper Hewitt"/>
                          <a:ea typeface="Cooper Hewitt"/>
                          <a:cs typeface="Cooper Hewitt"/>
                          <a:sym typeface="Cooper Hewitt"/>
                        </a:rPr>
                        <a:t>2942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Cooper Hewitt"/>
                          <a:ea typeface="Cooper Hewitt"/>
                          <a:cs typeface="Cooper Hewitt"/>
                          <a:sym typeface="Cooper Hewitt"/>
                        </a:rPr>
                        <a:t>2232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6" id="6"/>
          <p:cNvSpPr txBox="true"/>
          <p:nvPr/>
        </p:nvSpPr>
        <p:spPr>
          <a:xfrm rot="0">
            <a:off x="6158609" y="2062982"/>
            <a:ext cx="5970782" cy="638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b="true" sz="3600">
                <a:solidFill>
                  <a:srgbClr val="FFFFFF"/>
                </a:solidFill>
                <a:latin typeface="Cooper Hewitt Bold"/>
                <a:ea typeface="Cooper Hewitt Bold"/>
                <a:cs typeface="Cooper Hewitt Bold"/>
                <a:sym typeface="Cooper Hewitt Bold"/>
              </a:rPr>
              <a:t>5. IMPROVING OPERATIONS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171234" y="2798693"/>
            <a:ext cx="5945533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00"/>
              </a:lnSpc>
              <a:spcBef>
                <a:spcPct val="0"/>
              </a:spcBef>
            </a:pPr>
            <a:r>
              <a:rPr lang="en-US" sz="2000" spc="60">
                <a:solidFill>
                  <a:srgbClr val="FFFFFF"/>
                </a:solidFill>
                <a:latin typeface="Cooper Hewitt"/>
                <a:ea typeface="Cooper Hewitt"/>
                <a:cs typeface="Cooper Hewitt"/>
                <a:sym typeface="Cooper Hewitt"/>
              </a:rPr>
              <a:t>What day to increase cabs? A hint about holidays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DAGHzn_nfMI</dc:identifier>
  <dcterms:modified xsi:type="dcterms:W3CDTF">2011-08-01T06:04:30Z</dcterms:modified>
  <cp:revision>1</cp:revision>
  <dc:title>presentation</dc:title>
</cp:coreProperties>
</file>